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3" r:id="rId8"/>
    <p:sldId id="265" r:id="rId9"/>
    <p:sldId id="340" r:id="rId10"/>
    <p:sldId id="357" r:id="rId11"/>
    <p:sldId id="267" r:id="rId12"/>
    <p:sldId id="268" r:id="rId13"/>
    <p:sldId id="272" r:id="rId14"/>
    <p:sldId id="271" r:id="rId15"/>
    <p:sldId id="266" r:id="rId16"/>
    <p:sldId id="274" r:id="rId17"/>
    <p:sldId id="275" r:id="rId18"/>
    <p:sldId id="276" r:id="rId19"/>
    <p:sldId id="277" r:id="rId20"/>
    <p:sldId id="288" r:id="rId21"/>
    <p:sldId id="285" r:id="rId22"/>
    <p:sldId id="289" r:id="rId23"/>
    <p:sldId id="299" r:id="rId24"/>
    <p:sldId id="286" r:id="rId25"/>
    <p:sldId id="287" r:id="rId26"/>
    <p:sldId id="290" r:id="rId27"/>
    <p:sldId id="291" r:id="rId28"/>
    <p:sldId id="292" r:id="rId29"/>
    <p:sldId id="294" r:id="rId30"/>
    <p:sldId id="300" r:id="rId31"/>
    <p:sldId id="301" r:id="rId32"/>
    <p:sldId id="302" r:id="rId33"/>
    <p:sldId id="303" r:id="rId34"/>
    <p:sldId id="304" r:id="rId35"/>
    <p:sldId id="296" r:id="rId36"/>
    <p:sldId id="297" r:id="rId37"/>
    <p:sldId id="298" r:id="rId38"/>
    <p:sldId id="279" r:id="rId39"/>
    <p:sldId id="278" r:id="rId40"/>
    <p:sldId id="281" r:id="rId41"/>
    <p:sldId id="282" r:id="rId42"/>
    <p:sldId id="308" r:id="rId43"/>
    <p:sldId id="283" r:id="rId44"/>
    <p:sldId id="284" r:id="rId45"/>
    <p:sldId id="305" r:id="rId46"/>
    <p:sldId id="309" r:id="rId47"/>
    <p:sldId id="310" r:id="rId48"/>
    <p:sldId id="306" r:id="rId49"/>
    <p:sldId id="311" r:id="rId50"/>
    <p:sldId id="312" r:id="rId51"/>
    <p:sldId id="313" r:id="rId52"/>
    <p:sldId id="314" r:id="rId53"/>
    <p:sldId id="317" r:id="rId54"/>
    <p:sldId id="316" r:id="rId55"/>
    <p:sldId id="318" r:id="rId56"/>
    <p:sldId id="319" r:id="rId57"/>
    <p:sldId id="320" r:id="rId58"/>
    <p:sldId id="321" r:id="rId59"/>
    <p:sldId id="325" r:id="rId60"/>
    <p:sldId id="322" r:id="rId61"/>
    <p:sldId id="326" r:id="rId62"/>
    <p:sldId id="323" r:id="rId63"/>
    <p:sldId id="324" r:id="rId64"/>
    <p:sldId id="327" r:id="rId65"/>
    <p:sldId id="328" r:id="rId66"/>
    <p:sldId id="329" r:id="rId67"/>
    <p:sldId id="331" r:id="rId68"/>
    <p:sldId id="332" r:id="rId69"/>
    <p:sldId id="341" r:id="rId70"/>
    <p:sldId id="334" r:id="rId71"/>
    <p:sldId id="356" r:id="rId72"/>
    <p:sldId id="333" r:id="rId73"/>
    <p:sldId id="335" r:id="rId74"/>
    <p:sldId id="336" r:id="rId75"/>
    <p:sldId id="337" r:id="rId76"/>
    <p:sldId id="338" r:id="rId77"/>
    <p:sldId id="339" r:id="rId78"/>
    <p:sldId id="342" r:id="rId79"/>
    <p:sldId id="343" r:id="rId80"/>
    <p:sldId id="346" r:id="rId81"/>
    <p:sldId id="359" r:id="rId82"/>
    <p:sldId id="347" r:id="rId83"/>
    <p:sldId id="344" r:id="rId84"/>
    <p:sldId id="360" r:id="rId85"/>
    <p:sldId id="345" r:id="rId86"/>
    <p:sldId id="348" r:id="rId87"/>
    <p:sldId id="349" r:id="rId88"/>
    <p:sldId id="350" r:id="rId89"/>
    <p:sldId id="351" r:id="rId90"/>
    <p:sldId id="352" r:id="rId91"/>
    <p:sldId id="358" r:id="rId92"/>
    <p:sldId id="353" r:id="rId93"/>
    <p:sldId id="354" r:id="rId94"/>
    <p:sldId id="355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6041" autoAdjust="0"/>
  </p:normalViewPr>
  <p:slideViewPr>
    <p:cSldViewPr snapToGrid="0">
      <p:cViewPr>
        <p:scale>
          <a:sx n="66" d="100"/>
          <a:sy n="66" d="100"/>
        </p:scale>
        <p:origin x="894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8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36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96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70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12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3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8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61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89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33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38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6C953-B44E-4192-817D-6578D579544A}" type="datetimeFigureOut">
              <a:rPr lang="en-US" smtClean="0"/>
              <a:t>7/1/2015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6867A-7BDE-48CB-8CBE-407BDC680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44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.png"/><Relationship Id="rId7" Type="http://schemas.openxmlformats.org/officeDocument/2006/relationships/image" Target="../media/image12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5" Type="http://schemas.openxmlformats.org/officeDocument/2006/relationships/image" Target="../media/image1010.png"/><Relationship Id="rId10" Type="http://schemas.openxmlformats.org/officeDocument/2006/relationships/image" Target="../media/image15.png"/><Relationship Id="rId4" Type="http://schemas.openxmlformats.org/officeDocument/2006/relationships/image" Target="../media/image910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00.png"/><Relationship Id="rId7" Type="http://schemas.openxmlformats.org/officeDocument/2006/relationships/image" Target="../media/image41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Relationship Id="rId9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2.png"/><Relationship Id="rId2" Type="http://schemas.openxmlformats.org/officeDocument/2006/relationships/image" Target="../media/image47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2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7.png"/><Relationship Id="rId9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2.png"/><Relationship Id="rId9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2.png"/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12" Type="http://schemas.openxmlformats.org/officeDocument/2006/relationships/image" Target="../media/image8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9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98.png"/><Relationship Id="rId10" Type="http://schemas.openxmlformats.org/officeDocument/2006/relationships/image" Target="../media/image85.wmf"/><Relationship Id="rId4" Type="http://schemas.openxmlformats.org/officeDocument/2006/relationships/image" Target="../media/image97.pn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0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1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openxmlformats.org/officeDocument/2006/relationships/image" Target="../media/image127.png"/><Relationship Id="rId4" Type="http://schemas.openxmlformats.org/officeDocument/2006/relationships/image" Target="../media/image116.png"/><Relationship Id="rId9" Type="http://schemas.openxmlformats.org/officeDocument/2006/relationships/image" Target="../media/image126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7" Type="http://schemas.openxmlformats.org/officeDocument/2006/relationships/image" Target="../media/image12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13" Type="http://schemas.openxmlformats.org/officeDocument/2006/relationships/image" Target="../media/image1.png"/><Relationship Id="rId3" Type="http://schemas.openxmlformats.org/officeDocument/2006/relationships/image" Target="../media/image132.png"/><Relationship Id="rId7" Type="http://schemas.openxmlformats.org/officeDocument/2006/relationships/image" Target="../media/image137.png"/><Relationship Id="rId12" Type="http://schemas.openxmlformats.org/officeDocument/2006/relationships/image" Target="../media/image11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11" Type="http://schemas.openxmlformats.org/officeDocument/2006/relationships/image" Target="../media/image141.png"/><Relationship Id="rId5" Type="http://schemas.openxmlformats.org/officeDocument/2006/relationships/image" Target="../media/image134.png"/><Relationship Id="rId10" Type="http://schemas.openxmlformats.org/officeDocument/2006/relationships/image" Target="../media/image140.png"/><Relationship Id="rId4" Type="http://schemas.openxmlformats.org/officeDocument/2006/relationships/image" Target="../media/image133.png"/><Relationship Id="rId9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2593" y="4114479"/>
            <a:ext cx="7788442" cy="975310"/>
          </a:xfrm>
        </p:spPr>
        <p:txBody>
          <a:bodyPr/>
          <a:lstStyle/>
          <a:p>
            <a:r>
              <a:rPr lang="en-US" dirty="0" smtClean="0"/>
              <a:t>Articulated 3D SLAM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78645" y="5294159"/>
            <a:ext cx="3176337" cy="528804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75000"/>
                  </a:schemeClr>
                </a:solidFill>
              </a:rPr>
              <a:t>Matt Klingensmith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621" y="1882415"/>
            <a:ext cx="1938750" cy="17150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604" y="2711396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659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79" y="4232207"/>
            <a:ext cx="3332672" cy="6469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Easy problem!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31685" y="5020855"/>
            <a:ext cx="2609195" cy="1322056"/>
          </a:xfrm>
        </p:spPr>
        <p:txBody>
          <a:bodyPr/>
          <a:lstStyle/>
          <a:p>
            <a:r>
              <a:rPr lang="en-US" dirty="0" smtClean="0"/>
              <a:t>Deterministic</a:t>
            </a:r>
          </a:p>
          <a:p>
            <a:r>
              <a:rPr lang="en-US" dirty="0" smtClean="0"/>
              <a:t>Closed form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120" y="2020824"/>
            <a:ext cx="1149534" cy="1016896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5214102" y="807078"/>
            <a:ext cx="0" cy="176767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4185401" y="2574753"/>
            <a:ext cx="1028701" cy="9259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214102" y="2580041"/>
            <a:ext cx="1448507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67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514" y="259126"/>
            <a:ext cx="2491824" cy="18591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59" y="2351313"/>
            <a:ext cx="2491824" cy="18591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59" y="4676502"/>
            <a:ext cx="2491824" cy="1859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8" y="81248"/>
            <a:ext cx="2244771" cy="1960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5" y="2351313"/>
            <a:ext cx="2244771" cy="19608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0" y="4676502"/>
            <a:ext cx="2244771" cy="19608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179578" y="800046"/>
                <a:ext cx="6090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578" y="800046"/>
                <a:ext cx="60907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264892" y="3062533"/>
                <a:ext cx="6173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92" y="3062533"/>
                <a:ext cx="61734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64892" y="5402879"/>
                <a:ext cx="6622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892" y="5402879"/>
                <a:ext cx="66223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340860" y="800046"/>
                <a:ext cx="6247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860" y="800046"/>
                <a:ext cx="624786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15515" y="5460955"/>
                <a:ext cx="6779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515" y="5460955"/>
                <a:ext cx="677943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615516" y="3077337"/>
                <a:ext cx="63305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5516" y="3077337"/>
                <a:ext cx="633057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106" y="1848392"/>
            <a:ext cx="4362996" cy="327224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964920" y="2908644"/>
            <a:ext cx="686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endParaRPr lang="en-US" sz="4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965646" y="1188718"/>
            <a:ext cx="1133325" cy="65967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6" idx="3"/>
          </p:cNvCxnSpPr>
          <p:nvPr/>
        </p:nvCxnSpPr>
        <p:spPr>
          <a:xfrm>
            <a:off x="7248573" y="3338947"/>
            <a:ext cx="850398" cy="674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7306462" y="4676502"/>
            <a:ext cx="792509" cy="11038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762931" y="1188718"/>
            <a:ext cx="751031" cy="14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788654" y="3345694"/>
            <a:ext cx="751031" cy="14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823376" y="5664489"/>
            <a:ext cx="751031" cy="1467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020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776" y="195943"/>
            <a:ext cx="8111024" cy="656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1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217" y="1470657"/>
            <a:ext cx="10217331" cy="831839"/>
          </a:xfrm>
        </p:spPr>
        <p:txBody>
          <a:bodyPr>
            <a:noAutofit/>
          </a:bodyPr>
          <a:lstStyle/>
          <a:p>
            <a:r>
              <a:rPr lang="en-US" sz="8000" dirty="0" smtClean="0"/>
              <a:t>Two Main Error Sources</a:t>
            </a:r>
            <a:endParaRPr lang="en-US" sz="80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06926" y="2723464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Sensor Uncertainty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476" y="2674549"/>
            <a:ext cx="1161508" cy="9079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155764" y="411974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476" y="407815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63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012366" y="267647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Sensor Uncertainty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16" y="218732"/>
            <a:ext cx="1161508" cy="907993"/>
          </a:xfrm>
          <a:prstGeom prst="rect">
            <a:avLst/>
          </a:prstGeom>
        </p:spPr>
      </p:pic>
      <p:pic>
        <p:nvPicPr>
          <p:cNvPr id="2050" name="Picture 2" descr="https://software.intel.com/sites/default/files/depth_data_fig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326" y="1530818"/>
            <a:ext cx="7031482" cy="50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91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2" y="1573299"/>
            <a:ext cx="11199223" cy="487020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0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51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Motor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5813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Joint</a:t>
            </a:r>
            <a:endParaRPr 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2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51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Motor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5813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Joint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Cloud 5"/>
          <p:cNvSpPr/>
          <p:nvPr/>
        </p:nvSpPr>
        <p:spPr>
          <a:xfrm>
            <a:off x="4419601" y="2276474"/>
            <a:ext cx="3343275" cy="231457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Mechanism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419656" y="3186112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29372" y="3119437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95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47651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Motor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95813" y="2638425"/>
            <a:ext cx="3086100" cy="159067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Joint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3419656" y="3186112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29372" y="3119437"/>
            <a:ext cx="999945" cy="4953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719387" y="5248259"/>
            <a:ext cx="2162176" cy="1114455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</a:rPr>
              <a:t>Encoder</a:t>
            </a:r>
            <a:endParaRPr lang="en-US" sz="36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800475" y="3614737"/>
            <a:ext cx="0" cy="151896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881563" y="5972159"/>
                <a:ext cx="6788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563" y="5972159"/>
                <a:ext cx="678840" cy="5847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6812" y="4258732"/>
                <a:ext cx="717632" cy="69089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  <p:sp>
        <p:nvSpPr>
          <p:cNvPr id="16" name="Cloud 15"/>
          <p:cNvSpPr/>
          <p:nvPr/>
        </p:nvSpPr>
        <p:spPr>
          <a:xfrm>
            <a:off x="4419601" y="2276474"/>
            <a:ext cx="3343275" cy="2314575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Mechanism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931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rimrockcorp.com/files/GeneralIndustry/ABBIRB_2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739900"/>
            <a:ext cx="2811462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www.asimovrobotics.com/asimo/robots/wam_a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53" y="1739900"/>
            <a:ext cx="3339634" cy="2703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947632"/>
            <a:ext cx="1947862" cy="374660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104900" y="5153025"/>
            <a:ext cx="9705975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78427" y="5360989"/>
            <a:ext cx="1935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More Direct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723927" y="5268515"/>
            <a:ext cx="17508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Less Direct</a:t>
            </a:r>
            <a:endParaRPr lang="en-US" sz="2800" dirty="0"/>
          </a:p>
        </p:txBody>
      </p:sp>
      <p:pic>
        <p:nvPicPr>
          <p:cNvPr id="8" name="Picture 8" descr="http://www.hizook.com/files/users/3/Baxter_Robot_from_RethinkRobotics_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922" y="1739900"/>
            <a:ext cx="2111409" cy="283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012366" y="218732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Actuator Uncertainty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8" y="177146"/>
            <a:ext cx="1149534" cy="10168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00" y="5364993"/>
            <a:ext cx="1609117" cy="140557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986087" y="4754880"/>
            <a:ext cx="0" cy="7112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1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025"/>
            <a:ext cx="12211050" cy="81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50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16086" y="4893984"/>
            <a:ext cx="10048875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800" dirty="0" smtClean="0"/>
              <a:t>Articulated SLAM:</a:t>
            </a:r>
          </a:p>
          <a:p>
            <a:r>
              <a:rPr lang="en-US" sz="4000" dirty="0" smtClean="0"/>
              <a:t>Given a </a:t>
            </a:r>
            <a:r>
              <a:rPr lang="en-US" sz="4000" b="1" dirty="0" smtClean="0"/>
              <a:t>noisy sensor </a:t>
            </a:r>
            <a:r>
              <a:rPr lang="en-US" sz="4000" dirty="0" smtClean="0"/>
              <a:t>and </a:t>
            </a:r>
            <a:r>
              <a:rPr lang="en-US" sz="4000" b="1" dirty="0" smtClean="0"/>
              <a:t>noisy actuators </a:t>
            </a:r>
            <a:r>
              <a:rPr lang="en-US" sz="4000" dirty="0" smtClean="0"/>
              <a:t>how can we reconstruct the world?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725" y="1541637"/>
            <a:ext cx="1938750" cy="17150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343400" y="942739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248150" y="3016420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08" y="2370618"/>
            <a:ext cx="864070" cy="675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75" y="1677470"/>
            <a:ext cx="1493049" cy="20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7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295525" y="2996406"/>
            <a:ext cx="8372330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First</a:t>
            </a:r>
            <a:r>
              <a:rPr lang="en-US" dirty="0" smtClean="0"/>
              <a:t>, an easier (but related)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827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746188" y="5167541"/>
            <a:ext cx="7788442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Articulated Tracking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02" y="2433723"/>
            <a:ext cx="2471017" cy="218590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377232" y="1006868"/>
            <a:ext cx="4880943" cy="131249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94408" y="1748372"/>
            <a:ext cx="1687167" cy="267766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42" y="816305"/>
            <a:ext cx="1293132" cy="1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1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90575" y="4540400"/>
            <a:ext cx="10198539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+mj-lt"/>
                <a:cs typeface="Andalus" panose="02020603050405020304" pitchFamily="18" charset="-78"/>
              </a:rPr>
              <a:t>Main idea</a:t>
            </a:r>
            <a:r>
              <a:rPr lang="en-US" sz="4000" b="1" dirty="0" smtClean="0">
                <a:latin typeface="+mj-lt"/>
                <a:cs typeface="Andalus" panose="02020603050405020304" pitchFamily="18" charset="-78"/>
              </a:rPr>
              <a:t>:</a:t>
            </a:r>
          </a:p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Maximize the likelihood of the robot’s </a:t>
            </a:r>
            <a:r>
              <a:rPr lang="en-US" sz="4000" b="1" dirty="0" smtClean="0">
                <a:latin typeface="+mj-lt"/>
                <a:cs typeface="Andalus" panose="02020603050405020304" pitchFamily="18" charset="-78"/>
              </a:rPr>
              <a:t>configuration</a:t>
            </a:r>
            <a:r>
              <a:rPr lang="en-US" sz="4000" dirty="0" smtClean="0">
                <a:latin typeface="+mj-lt"/>
                <a:cs typeface="Andalus" panose="02020603050405020304" pitchFamily="18" charset="-78"/>
              </a:rPr>
              <a:t> given </a:t>
            </a:r>
            <a:r>
              <a:rPr lang="en-US" sz="4000" b="1" dirty="0" smtClean="0">
                <a:latin typeface="+mj-lt"/>
                <a:cs typeface="Andalus" panose="02020603050405020304" pitchFamily="18" charset="-78"/>
              </a:rPr>
              <a:t>sensor data</a:t>
            </a:r>
            <a:r>
              <a:rPr lang="en-US" sz="4000" dirty="0" smtClean="0">
                <a:latin typeface="+mj-lt"/>
                <a:cs typeface="Andalus" panose="02020603050405020304" pitchFamily="18" charset="-78"/>
              </a:rPr>
              <a:t>.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02" y="2433723"/>
            <a:ext cx="2471017" cy="21859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377232" y="1006868"/>
            <a:ext cx="4880943" cy="131249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294408" y="1748372"/>
            <a:ext cx="1687167" cy="267766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42" y="816305"/>
            <a:ext cx="1293132" cy="101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7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009775"/>
            <a:ext cx="4465194" cy="3438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81825" y="1819275"/>
            <a:ext cx="3352800" cy="36290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19350" y="5648325"/>
            <a:ext cx="1680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Sensor Data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807182" y="5493672"/>
            <a:ext cx="2361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Robot Kinematics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037436" y="5955337"/>
                <a:ext cx="4438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7436" y="5955337"/>
                <a:ext cx="443839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766258" y="5879157"/>
                <a:ext cx="990656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258" y="5879157"/>
                <a:ext cx="990656" cy="491417"/>
              </a:xfrm>
              <a:prstGeom prst="rect">
                <a:avLst/>
              </a:prstGeom>
              <a:blipFill rotWithShape="0">
                <a:blip r:embed="rId5"/>
                <a:stretch>
                  <a:fillRect l="-1227" r="-122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11915" y="333604"/>
            <a:ext cx="879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Articulated Tracking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04183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743" y="1117690"/>
            <a:ext cx="4465194" cy="3438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11137" y="1231991"/>
            <a:ext cx="3352800" cy="3629025"/>
          </a:xfrm>
          <a:prstGeom prst="rect">
            <a:avLst/>
          </a:prstGeom>
        </p:spPr>
      </p:pic>
      <p:sp>
        <p:nvSpPr>
          <p:cNvPr id="4" name="Curved Left Arrow 3"/>
          <p:cNvSpPr/>
          <p:nvPr/>
        </p:nvSpPr>
        <p:spPr>
          <a:xfrm rot="4178465">
            <a:off x="5911299" y="2232116"/>
            <a:ext cx="752475" cy="1781175"/>
          </a:xfrm>
          <a:prstGeom prst="curvedLeftArrow">
            <a:avLst>
              <a:gd name="adj1" fmla="val 25546"/>
              <a:gd name="adj2" fmla="val 50000"/>
              <a:gd name="adj3" fmla="val 25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53269" y="5013416"/>
                <a:ext cx="60546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269" y="5013416"/>
                <a:ext cx="6054670" cy="64633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411915" y="333604"/>
            <a:ext cx="879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Articulated Tracking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1181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826139" y="3813917"/>
                <a:ext cx="7978338" cy="730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│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│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139" y="3813917"/>
                <a:ext cx="7978338" cy="73032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72144" y="2291286"/>
                <a:ext cx="605467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𝑀𝐿𝐸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sub>
                                  </m:s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144" y="2291286"/>
                <a:ext cx="6054670" cy="64633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ket 8"/>
          <p:cNvSpPr/>
          <p:nvPr/>
        </p:nvSpPr>
        <p:spPr>
          <a:xfrm rot="16200000">
            <a:off x="6250932" y="3626573"/>
            <a:ext cx="150853" cy="223529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/>
          <p:cNvSpPr/>
          <p:nvPr/>
        </p:nvSpPr>
        <p:spPr>
          <a:xfrm rot="16200000">
            <a:off x="9278005" y="3374739"/>
            <a:ext cx="150852" cy="2702409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499082" y="4801369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Motion Prior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8329742" y="4801370"/>
            <a:ext cx="2231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Sensor Posterior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963078" y="3167586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 …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11915" y="333604"/>
            <a:ext cx="87960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Articulated Tracking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2168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411915" y="333604"/>
            <a:ext cx="9598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Real-time </a:t>
            </a:r>
            <a:r>
              <a:rPr lang="en-US" sz="4000" dirty="0" err="1" smtClean="0">
                <a:latin typeface="+mj-lt"/>
                <a:cs typeface="Andalus" panose="02020603050405020304" pitchFamily="18" charset="-78"/>
              </a:rPr>
              <a:t>Markerless</a:t>
            </a:r>
            <a:r>
              <a:rPr lang="en-US" sz="4000" dirty="0" smtClean="0">
                <a:latin typeface="+mj-lt"/>
                <a:cs typeface="Andalus" panose="02020603050405020304" pitchFamily="18" charset="-78"/>
              </a:rPr>
              <a:t> Arm Tracking (RMAT)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310194" y="1978213"/>
                <a:ext cx="4421916" cy="1244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Prior: </a:t>
                </a:r>
                <a:endParaRPr lang="en-US" sz="3600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=‖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‖</m:t>
                    </m:r>
                  </m:oMath>
                </a14:m>
                <a:r>
                  <a:rPr lang="en-US" sz="3600" dirty="0" smtClean="0"/>
                  <a:t> is </a:t>
                </a:r>
                <a:r>
                  <a:rPr lang="en-US" sz="3600" i="1" dirty="0" smtClean="0"/>
                  <a:t>small</a:t>
                </a:r>
                <a:endParaRPr lang="en-US" sz="3600" i="1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94" y="1978213"/>
                <a:ext cx="4421916" cy="1244893"/>
              </a:xfrm>
              <a:prstGeom prst="rect">
                <a:avLst/>
              </a:prstGeom>
              <a:blipFill rotWithShape="0">
                <a:blip r:embed="rId2"/>
                <a:stretch>
                  <a:fillRect l="-4276" t="-7353" r="-303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310194" y="3829050"/>
                <a:ext cx="5333448" cy="1284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Posterior: </a:t>
                </a:r>
              </a:p>
              <a:p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𝛽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3600" b="0" dirty="0" smtClean="0">
                    <a:latin typeface="+mj-lt"/>
                  </a:rPr>
                  <a:t>I.I.D noise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194" y="3829050"/>
                <a:ext cx="5333448" cy="1284647"/>
              </a:xfrm>
              <a:prstGeom prst="rect">
                <a:avLst/>
              </a:prstGeom>
              <a:blipFill rotWithShape="0">
                <a:blip r:embed="rId3"/>
                <a:stretch>
                  <a:fillRect l="-3543" t="-7109" r="-2400" b="-14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2350" y="1978213"/>
            <a:ext cx="4210050" cy="45148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584" y="6401623"/>
            <a:ext cx="188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[Klingensmith ’13]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142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628775" y="1983938"/>
                <a:ext cx="10233507" cy="1823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4400" b="0" i="1" smtClean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775" y="1983938"/>
                <a:ext cx="10233507" cy="182344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553656" y="4749834"/>
                <a:ext cx="4249946" cy="970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‖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656" y="4749834"/>
                <a:ext cx="4249946" cy="97013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11914" y="333604"/>
            <a:ext cx="9627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Real-time </a:t>
            </a:r>
            <a:r>
              <a:rPr lang="en-US" sz="4000" dirty="0" err="1" smtClean="0">
                <a:latin typeface="+mj-lt"/>
                <a:cs typeface="Andalus" panose="02020603050405020304" pitchFamily="18" charset="-78"/>
              </a:rPr>
              <a:t>Markerless</a:t>
            </a:r>
            <a:r>
              <a:rPr lang="en-US" sz="4000" dirty="0" smtClean="0">
                <a:latin typeface="+mj-lt"/>
                <a:cs typeface="Andalus" panose="02020603050405020304" pitchFamily="18" charset="-78"/>
              </a:rPr>
              <a:t> Arm Tracking (RMAT)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8828757" y="3282983"/>
            <a:ext cx="0" cy="14668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27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100" y="568454"/>
            <a:ext cx="537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Gradient Descent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14753" y="1560354"/>
                <a:ext cx="8898526" cy="2143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sub>
                            <m:sup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𝛾𝜖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4753" y="1560354"/>
                <a:ext cx="8898526" cy="21438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7088124" y="3162300"/>
            <a:ext cx="0" cy="142875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45786" y="4591050"/>
                <a:ext cx="5308761" cy="870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i="1" dirty="0" smtClean="0"/>
                  <a:t>Manipulator Jacobian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den>
                    </m:f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endParaRPr lang="en-US" sz="3200" i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6" y="4591050"/>
                <a:ext cx="5308761" cy="870495"/>
              </a:xfrm>
              <a:prstGeom prst="rect">
                <a:avLst/>
              </a:prstGeom>
              <a:blipFill rotWithShape="0">
                <a:blip r:embed="rId3"/>
                <a:stretch>
                  <a:fillRect l="-2870" b="-4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1649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5025"/>
            <a:ext cx="12211050" cy="814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114" y="376448"/>
            <a:ext cx="2884962" cy="28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641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909981" y="4067174"/>
                <a:ext cx="2239094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Robot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81" y="4067174"/>
                <a:ext cx="2239094" cy="557910"/>
              </a:xfrm>
              <a:prstGeom prst="rect">
                <a:avLst/>
              </a:prstGeom>
              <a:blipFill rotWithShape="0">
                <a:blip r:embed="rId2"/>
                <a:stretch>
                  <a:fillRect l="-5722" t="-97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8730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301030">
            <a:off x="4516739" y="2033965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 rot="18900000">
            <a:off x="2084207" y="3282403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553675" y="1739711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76675" y="2036142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e 4"/>
          <p:cNvSpPr/>
          <p:nvPr/>
        </p:nvSpPr>
        <p:spPr>
          <a:xfrm rot="3751828">
            <a:off x="7314994" y="2017091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8909981" y="4067174"/>
                <a:ext cx="2239094" cy="5579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Robot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981" y="4067174"/>
                <a:ext cx="2239094" cy="557910"/>
              </a:xfrm>
              <a:prstGeom prst="rect">
                <a:avLst/>
              </a:prstGeom>
              <a:blipFill rotWithShape="0">
                <a:blip r:embed="rId2"/>
                <a:stretch>
                  <a:fillRect l="-5722" t="-9783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715967" y="2476925"/>
                <a:ext cx="22390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Robot @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5967" y="2476925"/>
                <a:ext cx="2239094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722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274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split orient="vert"/>
      </p:transition>
    </mc:Choice>
    <mc:Fallback>
      <p:transition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301030">
            <a:off x="4516739" y="2033965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8900000">
            <a:off x="2084207" y="3282403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553675" y="1739711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76675" y="2036142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e 4"/>
          <p:cNvSpPr/>
          <p:nvPr/>
        </p:nvSpPr>
        <p:spPr>
          <a:xfrm rot="3751828">
            <a:off x="7314994" y="2017091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38620" y="1552348"/>
            <a:ext cx="5447880" cy="149855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38620" y="1552348"/>
            <a:ext cx="2780880" cy="2103244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38620" y="1552347"/>
            <a:ext cx="3400122" cy="185283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21631" y="1552347"/>
            <a:ext cx="6008742" cy="144729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573929" y="3594214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205851" y="3345380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253005" y="3012427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796878" y="2945573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3535752" y="3758880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752" y="3758880"/>
                <a:ext cx="446148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038805" y="3489021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05" y="3489021"/>
                <a:ext cx="45147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6158423" y="315801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23" y="3158010"/>
                <a:ext cx="4514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577034" y="304380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34" y="3043800"/>
                <a:ext cx="45147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914" y="1270305"/>
            <a:ext cx="783817" cy="61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06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301030">
            <a:off x="4516739" y="2033965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8900000">
            <a:off x="2084207" y="3282403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553675" y="1739711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76675" y="2036142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e 4"/>
          <p:cNvSpPr/>
          <p:nvPr/>
        </p:nvSpPr>
        <p:spPr>
          <a:xfrm rot="3751828">
            <a:off x="7314994" y="2017091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3573929" y="3594214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205851" y="3345380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253005" y="3012427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796878" y="2945573"/>
            <a:ext cx="228744" cy="228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72261" y="1929639"/>
            <a:ext cx="228744" cy="228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652919" y="1790577"/>
            <a:ext cx="228744" cy="228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791006" y="2467065"/>
            <a:ext cx="228744" cy="228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355996" y="2995278"/>
            <a:ext cx="228744" cy="22874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35752" y="3758880"/>
                <a:ext cx="4461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752" y="3758880"/>
                <a:ext cx="446148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038805" y="3489021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805" y="3489021"/>
                <a:ext cx="451470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158423" y="315801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423" y="3158010"/>
                <a:ext cx="45147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577034" y="3043800"/>
                <a:ext cx="4514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034" y="3043800"/>
                <a:ext cx="451470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3138592" y="2656138"/>
                <a:ext cx="457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592" y="2656138"/>
                <a:ext cx="457305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2304" y="2177241"/>
                <a:ext cx="462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2304" y="2177241"/>
                <a:ext cx="462627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5901521" y="161622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521" y="1616223"/>
                <a:ext cx="462626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593170" y="1396293"/>
                <a:ext cx="4626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3170" y="1396293"/>
                <a:ext cx="4626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7784157" y="1246891"/>
            <a:ext cx="316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Apply a </a:t>
            </a:r>
            <a:r>
              <a:rPr lang="en-US" b="1" dirty="0" smtClean="0"/>
              <a:t>rigid force </a:t>
            </a:r>
            <a:r>
              <a:rPr lang="en-US" dirty="0" smtClean="0"/>
              <a:t>at each point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508468" y="3224022"/>
            <a:ext cx="137060" cy="40369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942198" y="2686684"/>
            <a:ext cx="348602" cy="68035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6206052" y="2137655"/>
            <a:ext cx="125077" cy="8566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6776816" y="2019321"/>
            <a:ext cx="144022" cy="93645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948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123950" y="4816743"/>
            <a:ext cx="4962525" cy="752475"/>
          </a:xfrm>
          <a:prstGeom prst="rect">
            <a:avLst/>
          </a:prstGeom>
          <a:solidFill>
            <a:srgbClr val="777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47850" y="406717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1301030">
            <a:off x="4883002" y="3060837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20152352">
            <a:off x="2387064" y="3675963"/>
            <a:ext cx="2606546" cy="9245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880381" y="2887183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385106" y="2949385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e 17"/>
          <p:cNvSpPr/>
          <p:nvPr/>
        </p:nvSpPr>
        <p:spPr>
          <a:xfrm rot="3751828">
            <a:off x="7444760" y="3268349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20060644">
            <a:off x="2311733" y="3604889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 rot="21301030">
            <a:off x="4754176" y="2832201"/>
            <a:ext cx="2606546" cy="924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6804183" y="2578774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ie 4"/>
          <p:cNvSpPr/>
          <p:nvPr/>
        </p:nvSpPr>
        <p:spPr>
          <a:xfrm rot="3751828">
            <a:off x="7444761" y="3000950"/>
            <a:ext cx="1247775" cy="1247775"/>
          </a:xfrm>
          <a:prstGeom prst="pie">
            <a:avLst>
              <a:gd name="adj1" fmla="val 603029"/>
              <a:gd name="adj2" fmla="val 1739257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333505" y="2783505"/>
            <a:ext cx="1209675" cy="12096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47852" y="4067174"/>
            <a:ext cx="1209675" cy="120967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212171" y="1565338"/>
            <a:ext cx="2670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the configuration.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1474" y="593074"/>
            <a:ext cx="5934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RMAT Physical Interpretation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08658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m Tracking Workshop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3336" y="206501"/>
            <a:ext cx="10520088" cy="591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31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914" y="333604"/>
            <a:ext cx="96274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+mj-lt"/>
                <a:cs typeface="Andalus" panose="02020603050405020304" pitchFamily="18" charset="-78"/>
              </a:rPr>
              <a:t>Dense Articulated Real-time Tracking (DART)</a:t>
            </a:r>
            <a:endParaRPr lang="en-US" sz="4000" dirty="0">
              <a:latin typeface="+mj-lt"/>
              <a:cs typeface="Andalus" panose="02020603050405020304" pitchFamily="18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2051255"/>
            <a:ext cx="8040683" cy="30827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84" y="6401623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[Schmidt ’14]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363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16086" y="4893984"/>
            <a:ext cx="10048875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000" dirty="0"/>
          </a:p>
          <a:p>
            <a:r>
              <a:rPr lang="en-US" sz="4800" dirty="0" smtClean="0"/>
              <a:t>Articulated SLAM:</a:t>
            </a:r>
          </a:p>
          <a:p>
            <a:r>
              <a:rPr lang="en-US" sz="4000" dirty="0" smtClean="0"/>
              <a:t>Given a </a:t>
            </a:r>
            <a:r>
              <a:rPr lang="en-US" sz="4000" b="1" dirty="0" smtClean="0"/>
              <a:t>noisy sensor </a:t>
            </a:r>
            <a:r>
              <a:rPr lang="en-US" sz="4000" dirty="0" smtClean="0"/>
              <a:t>and </a:t>
            </a:r>
            <a:r>
              <a:rPr lang="en-US" sz="4000" b="1" dirty="0" smtClean="0"/>
              <a:t>noisy actuators </a:t>
            </a:r>
            <a:r>
              <a:rPr lang="en-US" sz="4000" dirty="0" smtClean="0"/>
              <a:t>how can we reconstruct the world?</a:t>
            </a:r>
            <a:endParaRPr lang="en-US" sz="4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725" y="1541637"/>
            <a:ext cx="1938750" cy="17150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343400" y="942739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248150" y="3016420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708" y="2370618"/>
            <a:ext cx="864070" cy="675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7475" y="1677470"/>
            <a:ext cx="1493049" cy="203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34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491" y="619627"/>
            <a:ext cx="9268823" cy="2742035"/>
          </a:xfrm>
        </p:spPr>
        <p:txBody>
          <a:bodyPr>
            <a:noAutofit/>
          </a:bodyPr>
          <a:lstStyle/>
          <a:p>
            <a:r>
              <a:rPr lang="en-US" sz="6600" dirty="0" smtClean="0"/>
              <a:t>So when the </a:t>
            </a:r>
            <a:r>
              <a:rPr lang="en-US" sz="6600" b="1" dirty="0" smtClean="0"/>
              <a:t>pose</a:t>
            </a:r>
            <a:r>
              <a:rPr lang="en-US" sz="6600" dirty="0" smtClean="0"/>
              <a:t> is unknown</a:t>
            </a:r>
            <a:r>
              <a:rPr lang="en-US" sz="6600" dirty="0" smtClean="0"/>
              <a:t>…</a:t>
            </a:r>
            <a:endParaRPr lang="en-US" sz="6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691" y="1282047"/>
            <a:ext cx="1545154" cy="120790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750491" y="4804230"/>
            <a:ext cx="8847909" cy="854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And the </a:t>
            </a:r>
            <a:r>
              <a:rPr lang="en-US" sz="6600" b="1" dirty="0" smtClean="0"/>
              <a:t>world </a:t>
            </a:r>
            <a:r>
              <a:rPr lang="en-US" sz="6600" dirty="0" smtClean="0"/>
              <a:t>is unknown…</a:t>
            </a:r>
            <a:endParaRPr lang="en-US" sz="6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91" y="3956213"/>
            <a:ext cx="1493049" cy="2039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6" y="506217"/>
            <a:ext cx="1392370" cy="1379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06" y="3352261"/>
            <a:ext cx="1392370" cy="13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43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3056" y="4460430"/>
            <a:ext cx="9550400" cy="831839"/>
          </a:xfrm>
        </p:spPr>
        <p:txBody>
          <a:bodyPr>
            <a:noAutofit/>
          </a:bodyPr>
          <a:lstStyle/>
          <a:p>
            <a:r>
              <a:rPr lang="en-US" sz="8000" dirty="0" smtClean="0"/>
              <a:t>Visual SLAM </a:t>
            </a:r>
            <a:r>
              <a:rPr lang="en-US" sz="8000" dirty="0" smtClean="0"/>
              <a:t>Problem</a:t>
            </a:r>
            <a:endParaRPr lang="en-US" sz="8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767" y="1123405"/>
            <a:ext cx="4605646" cy="3062424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22765" y="5292269"/>
            <a:ext cx="6230983" cy="8318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(</a:t>
            </a:r>
            <a:r>
              <a:rPr lang="en-US" sz="2000" b="1" dirty="0" smtClean="0"/>
              <a:t>S</a:t>
            </a:r>
            <a:r>
              <a:rPr lang="en-US" sz="2000" dirty="0" smtClean="0"/>
              <a:t>imultaneous </a:t>
            </a:r>
            <a:r>
              <a:rPr lang="en-US" sz="2000" b="1" dirty="0" smtClean="0"/>
              <a:t>L</a:t>
            </a:r>
            <a:r>
              <a:rPr lang="en-US" sz="2000" dirty="0" smtClean="0"/>
              <a:t>ocalization </a:t>
            </a:r>
            <a:r>
              <a:rPr lang="en-US" sz="2000" b="1" dirty="0" smtClean="0"/>
              <a:t>a</a:t>
            </a:r>
            <a:r>
              <a:rPr lang="en-US" sz="2000" dirty="0" smtClean="0"/>
              <a:t>nd </a:t>
            </a:r>
            <a:r>
              <a:rPr lang="en-US" sz="2000" b="1" dirty="0" smtClean="0"/>
              <a:t>M</a:t>
            </a:r>
            <a:r>
              <a:rPr lang="en-US" sz="2000" dirty="0" smtClean="0"/>
              <a:t>apping)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35323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10287000" cy="6858000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76008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/>
          <p:nvPr/>
        </p:nvSpPr>
        <p:spPr>
          <a:xfrm>
            <a:off x="1531840" y="812577"/>
            <a:ext cx="9757954" cy="1700155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80048" y="2532747"/>
                <a:ext cx="6279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048" y="2532747"/>
                <a:ext cx="627992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81455" y="5989210"/>
                <a:ext cx="673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455" y="5989210"/>
                <a:ext cx="673839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55360" y="6215164"/>
                <a:ext cx="6738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360" y="6215164"/>
                <a:ext cx="67383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407916" y="6313327"/>
                <a:ext cx="7187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7916" y="6313327"/>
                <a:ext cx="71872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016133" y="6313327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6133" y="6313327"/>
                <a:ext cx="644022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V="1">
            <a:off x="796338" y="1771231"/>
            <a:ext cx="1372096" cy="2124382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4" idx="0"/>
            <a:endCxn id="12" idx="1"/>
          </p:cNvCxnSpPr>
          <p:nvPr/>
        </p:nvCxnSpPr>
        <p:spPr>
          <a:xfrm flipV="1">
            <a:off x="3395807" y="2481946"/>
            <a:ext cx="265279" cy="292875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68" idx="0"/>
          </p:cNvCxnSpPr>
          <p:nvPr/>
        </p:nvCxnSpPr>
        <p:spPr>
          <a:xfrm flipV="1">
            <a:off x="5658775" y="2142312"/>
            <a:ext cx="1033056" cy="3508889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70" idx="0"/>
            <a:endCxn id="12" idx="2"/>
          </p:cNvCxnSpPr>
          <p:nvPr/>
        </p:nvCxnSpPr>
        <p:spPr>
          <a:xfrm flipV="1">
            <a:off x="7844261" y="1828803"/>
            <a:ext cx="179819" cy="38997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9717562" y="1395848"/>
            <a:ext cx="620582" cy="4220831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75564" y="4551871"/>
                <a:ext cx="6655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64" y="4551871"/>
                <a:ext cx="665567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627363" y="3228023"/>
                <a:ext cx="6362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7363" y="3228023"/>
                <a:ext cx="636264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248289" y="3412689"/>
                <a:ext cx="63626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289" y="3412689"/>
                <a:ext cx="636264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7915372" y="3412689"/>
                <a:ext cx="681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372" y="3412689"/>
                <a:ext cx="681149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9850245" y="2716111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0245" y="2716111"/>
                <a:ext cx="606448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/>
          <p:nvPr/>
        </p:nvCxnSpPr>
        <p:spPr>
          <a:xfrm>
            <a:off x="558890" y="4485429"/>
            <a:ext cx="2307454" cy="116456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945495" y="5911607"/>
            <a:ext cx="1292398" cy="15466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162190" y="6139899"/>
            <a:ext cx="1245726" cy="1933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8315921" y="6159238"/>
            <a:ext cx="1730141" cy="39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1664363" y="4536961"/>
                <a:ext cx="58650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363" y="4536961"/>
                <a:ext cx="586507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4284890" y="5388387"/>
                <a:ext cx="5947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4890" y="5388387"/>
                <a:ext cx="594778" cy="52322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414428" y="5616679"/>
                <a:ext cx="63966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4428" y="5616679"/>
                <a:ext cx="639662" cy="52322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514973" y="5590739"/>
                <a:ext cx="908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4973" y="5590739"/>
                <a:ext cx="908005" cy="523220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172666" y="1039388"/>
                <a:ext cx="8633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666" y="1039388"/>
                <a:ext cx="863313" cy="830997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855" y="3764403"/>
            <a:ext cx="864070" cy="67547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63772" y="5410703"/>
            <a:ext cx="864070" cy="67547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26740" y="5651201"/>
            <a:ext cx="864070" cy="67547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412226" y="5728534"/>
            <a:ext cx="864070" cy="67547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04948" y="5656329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34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  <p:bldP spid="16" grpId="0"/>
      <p:bldP spid="17" grpId="0"/>
      <p:bldP spid="35" grpId="0"/>
      <p:bldP spid="36" grpId="0"/>
      <p:bldP spid="37" grpId="0"/>
      <p:bldP spid="38" grpId="0"/>
      <p:bldP spid="39" grpId="0"/>
      <p:bldP spid="51" grpId="0"/>
      <p:bldP spid="52" grpId="0"/>
      <p:bldP spid="53" grpId="0"/>
      <p:bldP spid="54" grpId="0"/>
      <p:bldP spid="5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586446" y="2899954"/>
                <a:ext cx="6522876" cy="107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 │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46" y="2899954"/>
                <a:ext cx="6522876" cy="107965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 rot="16200000">
            <a:off x="3260495" y="3360437"/>
            <a:ext cx="122126" cy="127297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194560" y="4232367"/>
            <a:ext cx="2452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Trajectory, Map</a:t>
            </a:r>
            <a:endParaRPr lang="en-US" sz="2800" dirty="0"/>
          </a:p>
        </p:txBody>
      </p:sp>
      <p:sp>
        <p:nvSpPr>
          <p:cNvPr id="24" name="Left Brace 23"/>
          <p:cNvSpPr/>
          <p:nvPr/>
        </p:nvSpPr>
        <p:spPr>
          <a:xfrm rot="16200000">
            <a:off x="6739571" y="1956282"/>
            <a:ext cx="148251" cy="4085844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770774" y="4232367"/>
            <a:ext cx="4570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Maximum Likelihood Estimate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08961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24" grpId="0" animBg="1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76272" y="1534887"/>
            <a:ext cx="6892528" cy="3724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3 SLAM Components</a:t>
            </a:r>
          </a:p>
          <a:p>
            <a:endParaRPr lang="en-US" sz="4400" b="1" dirty="0" smtClean="0"/>
          </a:p>
          <a:p>
            <a:r>
              <a:rPr lang="en-US" sz="4400" b="1" dirty="0" smtClean="0"/>
              <a:t>Tracking</a:t>
            </a:r>
            <a:r>
              <a:rPr lang="en-US" sz="4400" dirty="0" smtClean="0"/>
              <a:t> the sensor</a:t>
            </a:r>
          </a:p>
          <a:p>
            <a:r>
              <a:rPr lang="en-US" sz="4400" b="1" dirty="0" smtClean="0"/>
              <a:t>Mapping </a:t>
            </a:r>
            <a:r>
              <a:rPr lang="en-US" sz="4400" dirty="0" smtClean="0"/>
              <a:t>the scene</a:t>
            </a:r>
          </a:p>
          <a:p>
            <a:r>
              <a:rPr lang="en-US" sz="4400" b="1" dirty="0" smtClean="0"/>
              <a:t>Correcting </a:t>
            </a:r>
            <a:r>
              <a:rPr lang="en-US" sz="4400" dirty="0" smtClean="0"/>
              <a:t>past mistakes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8961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50672" y="912873"/>
                <a:ext cx="6777753" cy="1534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Tracking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</m:lim>
                              </m:limLow>
                            </m:fName>
                            <m:e>
                              <m:r>
                                <m:rPr>
                                  <m:nor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m:rPr>
                                  <m:nor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ξ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e>
                          </m:func>
                        </m:e>
                      </m:func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│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672" y="912873"/>
                <a:ext cx="6777753" cy="1534907"/>
              </a:xfrm>
              <a:prstGeom prst="rect">
                <a:avLst/>
              </a:prstGeom>
              <a:blipFill rotWithShape="0">
                <a:blip r:embed="rId3"/>
                <a:stretch>
                  <a:fillRect l="-2698" t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 12"/>
          <p:cNvSpPr/>
          <p:nvPr/>
        </p:nvSpPr>
        <p:spPr>
          <a:xfrm rot="10800000">
            <a:off x="2262941" y="5246618"/>
            <a:ext cx="6624369" cy="1154182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450673" y="5408210"/>
                <a:ext cx="570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0673" y="5408210"/>
                <a:ext cx="570449" cy="830997"/>
              </a:xfrm>
              <a:prstGeom prst="rect">
                <a:avLst/>
              </a:prstGeom>
              <a:blipFill rotWithShape="0">
                <a:blip r:embed="rId4"/>
                <a:stretch>
                  <a:fillRect r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585974" y="5189862"/>
                <a:ext cx="9494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5974" y="5189862"/>
                <a:ext cx="94949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/>
          <p:nvPr/>
        </p:nvCxnSpPr>
        <p:spPr>
          <a:xfrm>
            <a:off x="3114541" y="4616306"/>
            <a:ext cx="559460" cy="1301295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127476" y="3197007"/>
                <a:ext cx="9870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476" y="3197007"/>
                <a:ext cx="987065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>
            <a:stCxn id="42" idx="3"/>
            <a:endCxn id="44" idx="1"/>
          </p:cNvCxnSpPr>
          <p:nvPr/>
        </p:nvCxnSpPr>
        <p:spPr>
          <a:xfrm flipV="1">
            <a:off x="3250671" y="3720070"/>
            <a:ext cx="2911307" cy="50174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4239636" y="3354323"/>
                <a:ext cx="908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636" y="3354323"/>
                <a:ext cx="908005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567585" y="2783507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585" y="2783507"/>
                <a:ext cx="644022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/>
          <p:cNvCxnSpPr>
            <a:stCxn id="44" idx="2"/>
          </p:cNvCxnSpPr>
          <p:nvPr/>
        </p:nvCxnSpPr>
        <p:spPr>
          <a:xfrm flipH="1">
            <a:off x="5632675" y="4057807"/>
            <a:ext cx="961338" cy="1350403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329451" y="4406369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451" y="4406369"/>
                <a:ext cx="606448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6601" y="3884075"/>
            <a:ext cx="864070" cy="6754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1978" y="3382332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8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/>
      <p:bldP spid="27" grpId="0"/>
      <p:bldP spid="29" grpId="0"/>
      <p:bldP spid="31" grpId="0"/>
      <p:bldP spid="38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01682" y="1113707"/>
                <a:ext cx="7370992" cy="1464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Mapping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│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82" y="1113707"/>
                <a:ext cx="7370992" cy="1464825"/>
              </a:xfrm>
              <a:prstGeom prst="rect">
                <a:avLst/>
              </a:prstGeom>
              <a:blipFill rotWithShape="0">
                <a:blip r:embed="rId3"/>
                <a:stretch>
                  <a:fillRect l="-2564"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 rot="10800000">
            <a:off x="4105078" y="5502650"/>
            <a:ext cx="6624369" cy="1154182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92810" y="5664242"/>
                <a:ext cx="570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810" y="5664242"/>
                <a:ext cx="570449" cy="830997"/>
              </a:xfrm>
              <a:prstGeom prst="rect">
                <a:avLst/>
              </a:prstGeom>
              <a:blipFill rotWithShape="0">
                <a:blip r:embed="rId4"/>
                <a:stretch>
                  <a:fillRect r="-132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55097" y="3359429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097" y="3359429"/>
                <a:ext cx="64402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66857" y="4822947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857" y="4822947"/>
                <a:ext cx="6064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>
            <a:off x="4743088" y="4204667"/>
            <a:ext cx="1081640" cy="18750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31664" y="4197096"/>
            <a:ext cx="438152" cy="21711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37781" y="4197096"/>
            <a:ext cx="10615" cy="22981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4"/>
          </p:cNvCxnSpPr>
          <p:nvPr/>
        </p:nvCxnSpPr>
        <p:spPr>
          <a:xfrm flipH="1">
            <a:off x="4105078" y="4204667"/>
            <a:ext cx="638010" cy="24096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544006" y="4183405"/>
            <a:ext cx="1199082" cy="23118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01260" y="4204667"/>
            <a:ext cx="1641828" cy="21636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746" y="3784668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12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/>
          <p:nvPr/>
        </p:nvSpPr>
        <p:spPr>
          <a:xfrm>
            <a:off x="1993392" y="6345681"/>
            <a:ext cx="2304288" cy="366015"/>
          </a:xfrm>
          <a:custGeom>
            <a:avLst/>
            <a:gdLst>
              <a:gd name="connsiteX0" fmla="*/ 2304288 w 2304288"/>
              <a:gd name="connsiteY0" fmla="*/ 320295 h 366015"/>
              <a:gd name="connsiteX1" fmla="*/ 978408 w 2304288"/>
              <a:gd name="connsiteY1" fmla="*/ 255 h 366015"/>
              <a:gd name="connsiteX2" fmla="*/ 0 w 2304288"/>
              <a:gd name="connsiteY2" fmla="*/ 366015 h 366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4288" h="366015">
                <a:moveTo>
                  <a:pt x="2304288" y="320295"/>
                </a:moveTo>
                <a:cubicBezTo>
                  <a:pt x="1833372" y="156465"/>
                  <a:pt x="1362456" y="-7365"/>
                  <a:pt x="978408" y="255"/>
                </a:cubicBezTo>
                <a:cubicBezTo>
                  <a:pt x="594360" y="7875"/>
                  <a:pt x="297180" y="186945"/>
                  <a:pt x="0" y="36601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401682" y="1113707"/>
                <a:ext cx="7370992" cy="1464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Mapping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│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3600" dirty="0"/>
                                <m:t> 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1682" y="1113707"/>
                <a:ext cx="7370992" cy="1464825"/>
              </a:xfrm>
              <a:prstGeom prst="rect">
                <a:avLst/>
              </a:prstGeom>
              <a:blipFill rotWithShape="0">
                <a:blip r:embed="rId3"/>
                <a:stretch>
                  <a:fillRect l="-2564"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reeform 5"/>
          <p:cNvSpPr/>
          <p:nvPr/>
        </p:nvSpPr>
        <p:spPr>
          <a:xfrm rot="10800000">
            <a:off x="4105078" y="5502650"/>
            <a:ext cx="6624369" cy="1154182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87178" y="5880699"/>
                <a:ext cx="57044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7178" y="5880699"/>
                <a:ext cx="570449" cy="830997"/>
              </a:xfrm>
              <a:prstGeom prst="rect">
                <a:avLst/>
              </a:prstGeom>
              <a:blipFill rotWithShape="0">
                <a:blip r:embed="rId4"/>
                <a:stretch>
                  <a:fillRect r="-34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055097" y="3359429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097" y="3359429"/>
                <a:ext cx="644022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366857" y="4822947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6857" y="4822947"/>
                <a:ext cx="606448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/>
          <p:cNvCxnSpPr/>
          <p:nvPr/>
        </p:nvCxnSpPr>
        <p:spPr>
          <a:xfrm>
            <a:off x="4743088" y="4204667"/>
            <a:ext cx="1081640" cy="187507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731664" y="4197096"/>
            <a:ext cx="438152" cy="217119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737781" y="4197096"/>
            <a:ext cx="10615" cy="22981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6" idx="4"/>
          </p:cNvCxnSpPr>
          <p:nvPr/>
        </p:nvCxnSpPr>
        <p:spPr>
          <a:xfrm flipH="1">
            <a:off x="4105078" y="4204667"/>
            <a:ext cx="638010" cy="240964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544006" y="4183405"/>
            <a:ext cx="1199082" cy="231183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3101260" y="4204667"/>
            <a:ext cx="1641828" cy="216361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5746" y="3784668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51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84" y="2508198"/>
            <a:ext cx="856439" cy="1255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921959" y="2297601"/>
            <a:ext cx="355562" cy="5383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932944"/>
            <a:ext cx="3278647" cy="23322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252631" y="2344786"/>
            <a:ext cx="1369256" cy="1395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3"/>
          </p:cNvCxnSpPr>
          <p:nvPr/>
        </p:nvCxnSpPr>
        <p:spPr>
          <a:xfrm>
            <a:off x="5422201" y="2029268"/>
            <a:ext cx="3124224" cy="161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918" y="1043217"/>
            <a:ext cx="23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Pose Graph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52" y="4851468"/>
            <a:ext cx="864070" cy="67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88" y="2568819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96" y="6088659"/>
            <a:ext cx="864070" cy="675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50" y="5927412"/>
            <a:ext cx="864070" cy="675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02" y="3495627"/>
            <a:ext cx="864070" cy="675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31" y="1691530"/>
            <a:ext cx="864070" cy="675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7702196" y="2294877"/>
            <a:ext cx="850919" cy="507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36417" y="2272972"/>
            <a:ext cx="1842917" cy="5502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80" y="3932944"/>
            <a:ext cx="2170828" cy="2229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997559" y="2294877"/>
            <a:ext cx="985266" cy="1755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114" y="1726974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0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3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4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55384" y="2508198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921959" y="2297601"/>
            <a:ext cx="355562" cy="5383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932944"/>
            <a:ext cx="3278647" cy="23322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252631" y="2344786"/>
            <a:ext cx="1369256" cy="1395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3"/>
          </p:cNvCxnSpPr>
          <p:nvPr/>
        </p:nvCxnSpPr>
        <p:spPr>
          <a:xfrm>
            <a:off x="5422201" y="2029268"/>
            <a:ext cx="3124224" cy="161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918" y="1043217"/>
            <a:ext cx="23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Pose Graph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52" y="4851468"/>
            <a:ext cx="864070" cy="67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88" y="2568819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96" y="6088659"/>
            <a:ext cx="864070" cy="675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50" y="5927412"/>
            <a:ext cx="864070" cy="675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002" y="3495627"/>
            <a:ext cx="864070" cy="675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131" y="1691530"/>
            <a:ext cx="864070" cy="675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7702196" y="2294877"/>
            <a:ext cx="850919" cy="507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36417" y="2272972"/>
            <a:ext cx="1842917" cy="5502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80" y="3932944"/>
            <a:ext cx="2170828" cy="2229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997559" y="2294877"/>
            <a:ext cx="985266" cy="1755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114" y="1726974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2753766" y="2752111"/>
            <a:ext cx="1372330" cy="9886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229003"/>
            <a:ext cx="2706994" cy="30361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557363" y="2128499"/>
            <a:ext cx="2624328" cy="119117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47254" y="2209124"/>
            <a:ext cx="4810109" cy="5260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1709350" y="-211856"/>
            <a:ext cx="10515600" cy="1325563"/>
          </a:xfrm>
        </p:spPr>
        <p:txBody>
          <a:bodyPr/>
          <a:lstStyle/>
          <a:p>
            <a:r>
              <a:rPr lang="en-US" dirty="0" smtClean="0"/>
              <a:t>SLAM Background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8" y="13483"/>
            <a:ext cx="1542880" cy="102590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60918" y="1043217"/>
            <a:ext cx="23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Pose Graph</a:t>
            </a:r>
            <a:endParaRPr lang="en-US" sz="3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952" y="4851468"/>
            <a:ext cx="864070" cy="67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681" y="2721864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96" y="6088659"/>
            <a:ext cx="864070" cy="675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150" y="5927412"/>
            <a:ext cx="864070" cy="675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656" y="2925707"/>
            <a:ext cx="864070" cy="675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731" y="2298106"/>
            <a:ext cx="864070" cy="675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6485956" y="2331713"/>
            <a:ext cx="1074575" cy="77646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138193" y="2903091"/>
            <a:ext cx="2523488" cy="2194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79" y="3440505"/>
            <a:ext cx="1531341" cy="71543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25" idx="2"/>
          </p:cNvCxnSpPr>
          <p:nvPr/>
        </p:nvCxnSpPr>
        <p:spPr>
          <a:xfrm>
            <a:off x="7557363" y="2466237"/>
            <a:ext cx="314535" cy="150403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5328" y="1790762"/>
            <a:ext cx="864070" cy="67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2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15" y="2445020"/>
            <a:ext cx="1938750" cy="17150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14590" y="1846122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3719340" y="3919803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98" y="3274001"/>
            <a:ext cx="864070" cy="6754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665" y="2580853"/>
            <a:ext cx="1493049" cy="203928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165189" y="5499019"/>
            <a:ext cx="4240681" cy="86461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Articulated SLAM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0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10287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8" name="Line Callout 2 (No Border) 7"/>
          <p:cNvSpPr/>
          <p:nvPr/>
        </p:nvSpPr>
        <p:spPr>
          <a:xfrm>
            <a:off x="8375527" y="4214515"/>
            <a:ext cx="2219325" cy="1238250"/>
          </a:xfrm>
          <a:prstGeom prst="callout2">
            <a:avLst>
              <a:gd name="adj1" fmla="val 84904"/>
              <a:gd name="adj2" fmla="val 11410"/>
              <a:gd name="adj3" fmla="val 84135"/>
              <a:gd name="adj4" fmla="val -21388"/>
              <a:gd name="adj5" fmla="val -133654"/>
              <a:gd name="adj6" fmla="val -80143"/>
            </a:avLst>
          </a:prstGeom>
          <a:noFill/>
          <a:ln w="762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668282" y="4972050"/>
            <a:ext cx="2558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Depth Camera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753100" y="619125"/>
            <a:ext cx="962025" cy="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05379" y="257175"/>
            <a:ext cx="24477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Color Camera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6070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936" y="679635"/>
            <a:ext cx="1938750" cy="17150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458" y="1437595"/>
            <a:ext cx="864070" cy="675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749" y="679635"/>
            <a:ext cx="2975240" cy="19783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4543" y="141669"/>
            <a:ext cx="217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 SLAM Problem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05458" y="125703"/>
            <a:ext cx="265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Articulated SLAM Problem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673686" y="0"/>
            <a:ext cx="0" cy="68580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37574" y="3167390"/>
                <a:ext cx="39144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Camera Poses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74" y="3167390"/>
                <a:ext cx="3914405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327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88112" y="3171348"/>
                <a:ext cx="44627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Robot Configurations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2" y="3171348"/>
                <a:ext cx="4462760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2732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43552" y="3938433"/>
                <a:ext cx="302198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Motions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52" y="3938433"/>
                <a:ext cx="3021981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4242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88112" y="3938433"/>
                <a:ext cx="2811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Motions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8112" y="3938433"/>
                <a:ext cx="2811026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433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637574" y="4705518"/>
            <a:ext cx="39267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/>
              <a:t>Jacobians on Lie Manifold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656363" y="4693022"/>
                <a:ext cx="292464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0" dirty="0" smtClean="0"/>
                  <a:t>Jacobians in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6×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363" y="4693022"/>
                <a:ext cx="2924647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4375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/>
          <p:cNvSpPr txBox="1"/>
          <p:nvPr/>
        </p:nvSpPr>
        <p:spPr>
          <a:xfrm>
            <a:off x="637574" y="5480519"/>
            <a:ext cx="2933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Weak motion prior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6662760" y="5472603"/>
            <a:ext cx="3065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Strong motion prior</a:t>
            </a:r>
            <a:endParaRPr lang="en-US" sz="2800" dirty="0"/>
          </a:p>
        </p:txBody>
      </p:sp>
      <p:sp>
        <p:nvSpPr>
          <p:cNvPr id="18" name="Oval 17"/>
          <p:cNvSpPr/>
          <p:nvPr/>
        </p:nvSpPr>
        <p:spPr>
          <a:xfrm>
            <a:off x="5362411" y="1046246"/>
            <a:ext cx="622550" cy="6225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466901" y="3073706"/>
            <a:ext cx="4979624" cy="2280492"/>
          </a:xfrm>
          <a:prstGeom prst="round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840719" y="4744655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3878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3800" y="2758734"/>
            <a:ext cx="7451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Why configuration space?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72333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2649574"/>
            <a:ext cx="7899095" cy="73367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03800" y="2758734"/>
            <a:ext cx="74511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Why configuration space?</a:t>
            </a:r>
            <a:endParaRPr lang="en-US" sz="5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556" y="1592128"/>
            <a:ext cx="907740" cy="873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101" y="1592128"/>
            <a:ext cx="599562" cy="5772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568" y="2934349"/>
            <a:ext cx="468492" cy="4510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69" y="1600090"/>
            <a:ext cx="790950" cy="761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50" y="3666434"/>
            <a:ext cx="1227812" cy="11820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05" y="2187279"/>
            <a:ext cx="577458" cy="5559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70" y="1300026"/>
            <a:ext cx="623377" cy="6001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0804" flipH="1">
            <a:off x="5533682" y="2201880"/>
            <a:ext cx="1024842" cy="8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14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20000" decel="2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-6.25E-7 -0.35532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7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3972" y="4686686"/>
            <a:ext cx="84904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Latitude + longitude =</a:t>
            </a:r>
          </a:p>
          <a:p>
            <a:r>
              <a:rPr lang="en-US" sz="5400" b="1" dirty="0" smtClean="0"/>
              <a:t>Complete</a:t>
            </a:r>
            <a:r>
              <a:rPr lang="en-US" sz="5400" dirty="0" smtClean="0"/>
              <a:t> description of state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2165" y="429657"/>
            <a:ext cx="4394080" cy="4081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049" y="0"/>
            <a:ext cx="1392370" cy="13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6006" y="3871438"/>
            <a:ext cx="866519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Configuration of robot =</a:t>
            </a:r>
          </a:p>
          <a:p>
            <a:r>
              <a:rPr lang="en-US" sz="5400" b="1" dirty="0" smtClean="0"/>
              <a:t>Complete</a:t>
            </a:r>
            <a:r>
              <a:rPr lang="en-US" sz="5400" dirty="0" smtClean="0"/>
              <a:t> description of state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853" y="1616562"/>
            <a:ext cx="2424450" cy="21447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563" y="1309134"/>
            <a:ext cx="1392370" cy="13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3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4829" y="4631604"/>
            <a:ext cx="10721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Let’s derive articulated </a:t>
            </a:r>
            <a:r>
              <a:rPr lang="en-US" sz="5400" i="1" dirty="0" smtClean="0"/>
              <a:t>Kinect Fusion</a:t>
            </a:r>
            <a:r>
              <a:rPr lang="en-US" sz="5400" dirty="0" smtClean="0"/>
              <a:t>!</a:t>
            </a:r>
          </a:p>
        </p:txBody>
      </p:sp>
      <p:pic>
        <p:nvPicPr>
          <p:cNvPr id="6146" name="Picture 2" descr="http://files.tested.com/uploads/0/5/29700-kinect_fusion_teas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607" y="865608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0584" y="6401623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Izadi</a:t>
            </a:r>
            <a:r>
              <a:rPr lang="en-US" dirty="0" smtClean="0"/>
              <a:t> ’11]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34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84744" y="327790"/>
            <a:ext cx="360251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 rot="10800000">
            <a:off x="959965" y="4904457"/>
            <a:ext cx="9757954" cy="1700155"/>
          </a:xfrm>
          <a:custGeom>
            <a:avLst/>
            <a:gdLst>
              <a:gd name="connsiteX0" fmla="*/ 0 w 9757954"/>
              <a:gd name="connsiteY0" fmla="*/ 10386 h 1700155"/>
              <a:gd name="connsiteX1" fmla="*/ 2129246 w 9757954"/>
              <a:gd name="connsiteY1" fmla="*/ 1669369 h 1700155"/>
              <a:gd name="connsiteX2" fmla="*/ 6492240 w 9757954"/>
              <a:gd name="connsiteY2" fmla="*/ 1016226 h 1700155"/>
              <a:gd name="connsiteX3" fmla="*/ 9026434 w 9757954"/>
              <a:gd name="connsiteY3" fmla="*/ 101826 h 1700155"/>
              <a:gd name="connsiteX4" fmla="*/ 9757954 w 9757954"/>
              <a:gd name="connsiteY4" fmla="*/ 62637 h 1700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57954" h="1700155">
                <a:moveTo>
                  <a:pt x="0" y="10386"/>
                </a:moveTo>
                <a:cubicBezTo>
                  <a:pt x="523603" y="756057"/>
                  <a:pt x="1047206" y="1501729"/>
                  <a:pt x="2129246" y="1669369"/>
                </a:cubicBezTo>
                <a:cubicBezTo>
                  <a:pt x="3211286" y="1837009"/>
                  <a:pt x="5342709" y="1277483"/>
                  <a:pt x="6492240" y="1016226"/>
                </a:cubicBezTo>
                <a:cubicBezTo>
                  <a:pt x="7641771" y="754969"/>
                  <a:pt x="8482148" y="260758"/>
                  <a:pt x="9026434" y="101826"/>
                </a:cubicBezTo>
                <a:cubicBezTo>
                  <a:pt x="9570720" y="-57106"/>
                  <a:pt x="9664337" y="2765"/>
                  <a:pt x="9757954" y="62637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717317" y="5553409"/>
                <a:ext cx="24126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5400" b="0" i="0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7317" y="5553409"/>
                <a:ext cx="2412694" cy="92333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758412" y="4128077"/>
                <a:ext cx="24677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5400" b="0" i="0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412" y="4128077"/>
                <a:ext cx="2467781" cy="923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>
            <a:off x="1712448" y="3320146"/>
            <a:ext cx="248554" cy="30476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712448" y="3320146"/>
            <a:ext cx="876516" cy="27831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712448" y="3320146"/>
            <a:ext cx="1471605" cy="252981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087259" y="2519559"/>
            <a:ext cx="569595" cy="30338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656854" y="2519559"/>
            <a:ext cx="102433" cy="286768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656854" y="2519559"/>
            <a:ext cx="957660" cy="274811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426246" y="2519559"/>
            <a:ext cx="1230608" cy="319819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435075" y="2184942"/>
            <a:ext cx="642423" cy="265900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427085" y="2184942"/>
            <a:ext cx="86419" cy="271951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859422" y="2184942"/>
            <a:ext cx="567663" cy="271951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6465560" y="2184942"/>
            <a:ext cx="961525" cy="28664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069" y="2745544"/>
            <a:ext cx="864070" cy="6754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102" y="2015660"/>
            <a:ext cx="864070" cy="6754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260" y="1719330"/>
            <a:ext cx="864070" cy="675475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endCxn id="51" idx="1"/>
          </p:cNvCxnSpPr>
          <p:nvPr/>
        </p:nvCxnSpPr>
        <p:spPr>
          <a:xfrm flipV="1">
            <a:off x="2150706" y="2353398"/>
            <a:ext cx="2114396" cy="5440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195264" y="2182573"/>
            <a:ext cx="1751058" cy="12743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1448037" y="2147126"/>
                <a:ext cx="6655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037" y="2147126"/>
                <a:ext cx="665567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299815" y="1423544"/>
                <a:ext cx="71872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815" y="1423544"/>
                <a:ext cx="718723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969144" y="2037145"/>
                <a:ext cx="644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44" y="2037145"/>
                <a:ext cx="644022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2600670" y="2123068"/>
                <a:ext cx="5865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670" y="2123068"/>
                <a:ext cx="586506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5572648" y="1703325"/>
                <a:ext cx="9080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648" y="1703325"/>
                <a:ext cx="908005" cy="5232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1148454" y="4360448"/>
                <a:ext cx="6279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8454" y="4360448"/>
                <a:ext cx="627992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5135684" y="3287636"/>
                <a:ext cx="6811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684" y="3287636"/>
                <a:ext cx="681149" cy="52322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/>
              <p:cNvSpPr txBox="1"/>
              <p:nvPr/>
            </p:nvSpPr>
            <p:spPr>
              <a:xfrm>
                <a:off x="7837449" y="3021479"/>
                <a:ext cx="6064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7449" y="3021479"/>
                <a:ext cx="606448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/>
          <p:cNvSpPr txBox="1"/>
          <p:nvPr/>
        </p:nvSpPr>
        <p:spPr>
          <a:xfrm>
            <a:off x="47512" y="5983011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Izadi</a:t>
            </a:r>
            <a:r>
              <a:rPr lang="en-US" dirty="0" smtClean="0"/>
              <a:t> ’11]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48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Tracking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663" y="3048226"/>
            <a:ext cx="864070" cy="67547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 rot="794287">
            <a:off x="10120957" y="1002535"/>
            <a:ext cx="2625559" cy="5442332"/>
          </a:xfrm>
          <a:custGeom>
            <a:avLst/>
            <a:gdLst>
              <a:gd name="connsiteX0" fmla="*/ 1479805 w 2625559"/>
              <a:gd name="connsiteY0" fmla="*/ 0 h 5442332"/>
              <a:gd name="connsiteX1" fmla="*/ 146764 w 2625559"/>
              <a:gd name="connsiteY1" fmla="*/ 705079 h 5442332"/>
              <a:gd name="connsiteX2" fmla="*/ 36596 w 2625559"/>
              <a:gd name="connsiteY2" fmla="*/ 2390660 h 5442332"/>
              <a:gd name="connsiteX3" fmla="*/ 168798 w 2625559"/>
              <a:gd name="connsiteY3" fmla="*/ 3327094 h 5442332"/>
              <a:gd name="connsiteX4" fmla="*/ 939979 w 2625559"/>
              <a:gd name="connsiteY4" fmla="*/ 4142342 h 5442332"/>
              <a:gd name="connsiteX5" fmla="*/ 1314552 w 2625559"/>
              <a:gd name="connsiteY5" fmla="*/ 5177928 h 5442332"/>
              <a:gd name="connsiteX6" fmla="*/ 2625559 w 2625559"/>
              <a:gd name="connsiteY6" fmla="*/ 5442332 h 544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559" h="5442332">
                <a:moveTo>
                  <a:pt x="1479805" y="0"/>
                </a:moveTo>
                <a:cubicBezTo>
                  <a:pt x="933552" y="153318"/>
                  <a:pt x="387299" y="306636"/>
                  <a:pt x="146764" y="705079"/>
                </a:cubicBezTo>
                <a:cubicBezTo>
                  <a:pt x="-93771" y="1103522"/>
                  <a:pt x="32924" y="1953658"/>
                  <a:pt x="36596" y="2390660"/>
                </a:cubicBezTo>
                <a:cubicBezTo>
                  <a:pt x="40268" y="2827662"/>
                  <a:pt x="18234" y="3035147"/>
                  <a:pt x="168798" y="3327094"/>
                </a:cubicBezTo>
                <a:cubicBezTo>
                  <a:pt x="319362" y="3619041"/>
                  <a:pt x="749020" y="3833870"/>
                  <a:pt x="939979" y="4142342"/>
                </a:cubicBezTo>
                <a:cubicBezTo>
                  <a:pt x="1130938" y="4450814"/>
                  <a:pt x="1033622" y="4961263"/>
                  <a:pt x="1314552" y="5177928"/>
                </a:cubicBezTo>
                <a:cubicBezTo>
                  <a:pt x="1595482" y="5394593"/>
                  <a:pt x="2110520" y="5418462"/>
                  <a:pt x="2625559" y="5442332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45659" y="3582334"/>
            <a:ext cx="3245285" cy="18159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737733" y="3335895"/>
            <a:ext cx="2691351" cy="1605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792818" y="2423711"/>
            <a:ext cx="2834569" cy="826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0641511" y="2303634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429084" y="3258777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005068" y="5375123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710243" y="2228093"/>
                <a:ext cx="5896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0243" y="2228093"/>
                <a:ext cx="589649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506202" y="3200481"/>
                <a:ext cx="597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6202" y="3200481"/>
                <a:ext cx="59792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006294" y="5374014"/>
                <a:ext cx="642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294" y="5374014"/>
                <a:ext cx="642740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0415143" y="1671652"/>
                <a:ext cx="246778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5143" y="1671652"/>
                <a:ext cx="2467781" cy="92333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776902" y="4644849"/>
                <a:ext cx="2958054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US" sz="40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000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902" y="4644849"/>
                <a:ext cx="2958054" cy="132343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Object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6211352"/>
              </p:ext>
            </p:extLst>
          </p:nvPr>
        </p:nvGraphicFramePr>
        <p:xfrm>
          <a:off x="305925" y="1585278"/>
          <a:ext cx="3115040" cy="2332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Image" r:id="rId9" imgW="4698360" imgH="3517200" progId="Photoshop.Image.13">
                  <p:embed/>
                </p:oleObj>
              </mc:Choice>
              <mc:Fallback>
                <p:oleObj name="Image" r:id="rId9" imgW="4698360" imgH="35172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5925" y="1585278"/>
                        <a:ext cx="3115040" cy="2332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988272"/>
              </p:ext>
            </p:extLst>
          </p:nvPr>
        </p:nvGraphicFramePr>
        <p:xfrm>
          <a:off x="280146" y="4200562"/>
          <a:ext cx="3140819" cy="23469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Image" r:id="rId11" imgW="4723560" imgH="3529800" progId="Photoshop.Image.13">
                  <p:embed/>
                </p:oleObj>
              </mc:Choice>
              <mc:Fallback>
                <p:oleObj name="Image" r:id="rId11" imgW="4723560" imgH="3529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0146" y="4200562"/>
                        <a:ext cx="3140819" cy="23469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3506997" y="2557625"/>
                <a:ext cx="931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Depth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997" y="2557625"/>
                <a:ext cx="931409" cy="369332"/>
              </a:xfrm>
              <a:prstGeom prst="rect">
                <a:avLst/>
              </a:prstGeom>
              <a:blipFill rotWithShape="0">
                <a:blip r:embed="rId13"/>
                <a:stretch>
                  <a:fillRect l="-522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3543250" y="5517433"/>
                <a:ext cx="11632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Normals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250" y="5517433"/>
                <a:ext cx="1163267" cy="369332"/>
              </a:xfrm>
              <a:prstGeom prst="rect">
                <a:avLst/>
              </a:prstGeom>
              <a:blipFill rotWithShape="0">
                <a:blip r:embed="rId14"/>
                <a:stretch>
                  <a:fillRect l="-41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9864672" y="6470029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Izadi</a:t>
            </a:r>
            <a:r>
              <a:rPr lang="en-US" dirty="0" smtClean="0"/>
              <a:t> ’11]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92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25" grpId="0" animBg="1"/>
      <p:bldP spid="29" grpId="0"/>
      <p:bldP spid="30" grpId="0"/>
      <p:bldP spid="31" grpId="0"/>
      <p:bldP spid="32" grpId="0"/>
      <p:bldP spid="33" grpId="0"/>
      <p:bldP spid="36" grpId="0"/>
      <p:bldP spid="3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Tracking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663" y="3048226"/>
            <a:ext cx="864070" cy="675475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 rot="794287">
            <a:off x="10120957" y="1002535"/>
            <a:ext cx="2625559" cy="5442332"/>
          </a:xfrm>
          <a:custGeom>
            <a:avLst/>
            <a:gdLst>
              <a:gd name="connsiteX0" fmla="*/ 1479805 w 2625559"/>
              <a:gd name="connsiteY0" fmla="*/ 0 h 5442332"/>
              <a:gd name="connsiteX1" fmla="*/ 146764 w 2625559"/>
              <a:gd name="connsiteY1" fmla="*/ 705079 h 5442332"/>
              <a:gd name="connsiteX2" fmla="*/ 36596 w 2625559"/>
              <a:gd name="connsiteY2" fmla="*/ 2390660 h 5442332"/>
              <a:gd name="connsiteX3" fmla="*/ 168798 w 2625559"/>
              <a:gd name="connsiteY3" fmla="*/ 3327094 h 5442332"/>
              <a:gd name="connsiteX4" fmla="*/ 939979 w 2625559"/>
              <a:gd name="connsiteY4" fmla="*/ 4142342 h 5442332"/>
              <a:gd name="connsiteX5" fmla="*/ 1314552 w 2625559"/>
              <a:gd name="connsiteY5" fmla="*/ 5177928 h 5442332"/>
              <a:gd name="connsiteX6" fmla="*/ 2625559 w 2625559"/>
              <a:gd name="connsiteY6" fmla="*/ 5442332 h 544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25559" h="5442332">
                <a:moveTo>
                  <a:pt x="1479805" y="0"/>
                </a:moveTo>
                <a:cubicBezTo>
                  <a:pt x="933552" y="153318"/>
                  <a:pt x="387299" y="306636"/>
                  <a:pt x="146764" y="705079"/>
                </a:cubicBezTo>
                <a:cubicBezTo>
                  <a:pt x="-93771" y="1103522"/>
                  <a:pt x="32924" y="1953658"/>
                  <a:pt x="36596" y="2390660"/>
                </a:cubicBezTo>
                <a:cubicBezTo>
                  <a:pt x="40268" y="2827662"/>
                  <a:pt x="18234" y="3035147"/>
                  <a:pt x="168798" y="3327094"/>
                </a:cubicBezTo>
                <a:cubicBezTo>
                  <a:pt x="319362" y="3619041"/>
                  <a:pt x="749020" y="3833870"/>
                  <a:pt x="939979" y="4142342"/>
                </a:cubicBezTo>
                <a:cubicBezTo>
                  <a:pt x="1130938" y="4450814"/>
                  <a:pt x="1033622" y="4961263"/>
                  <a:pt x="1314552" y="5177928"/>
                </a:cubicBezTo>
                <a:cubicBezTo>
                  <a:pt x="1595482" y="5394593"/>
                  <a:pt x="2110520" y="5418462"/>
                  <a:pt x="2625559" y="5442332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745659" y="3582334"/>
            <a:ext cx="3245285" cy="181593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737733" y="3335895"/>
            <a:ext cx="2691351" cy="1605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792818" y="2423711"/>
            <a:ext cx="2834569" cy="82626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10641511" y="2303634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429084" y="3258777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1005068" y="5375123"/>
            <a:ext cx="154236" cy="15423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0822440" y="2283166"/>
                <a:ext cx="44567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2440" y="2283166"/>
                <a:ext cx="445672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10627387" y="3258777"/>
                <a:ext cx="47673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7387" y="3258777"/>
                <a:ext cx="476736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11104123" y="5398265"/>
                <a:ext cx="51430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04123" y="5398265"/>
                <a:ext cx="514309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1213636" y="1681106"/>
                <a:ext cx="9783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3636" y="1681106"/>
                <a:ext cx="978364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37978" y="1170981"/>
                <a:ext cx="8236870" cy="1877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≈</m:t>
                      </m:r>
                      <m:func>
                        <m:func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40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000" b="0" i="0" smtClean="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sz="4000" b="0" i="0" smtClean="0">
                                              <a:latin typeface="Cambria Math" panose="02040503050406030204" pitchFamily="18" charset="0"/>
                                            </a:rPr>
                                            <m:t>𝛻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4000" b="0" i="0" smtClean="0"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4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4000" b="0" i="1" smtClean="0">
                                              <a:latin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4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4000" dirty="0" smtClean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8" y="1170981"/>
                <a:ext cx="8236870" cy="187724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752344" y="3335896"/>
            <a:ext cx="758952" cy="136412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484744" y="4789459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“Point to plane ICP”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864672" y="6470029"/>
            <a:ext cx="110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Izadi</a:t>
            </a:r>
            <a:r>
              <a:rPr lang="en-US" dirty="0" smtClean="0"/>
              <a:t> ’11]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5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0263 -1.48148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02631 2.22222E-6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59259E-6 L -0.0263 -2.59259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22222E-6 L -0.02631 2.22222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0263 -1.48148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9" grpId="0"/>
      <p:bldP spid="30" grpId="0"/>
      <p:bldP spid="31" grpId="0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sp>
        <p:nvSpPr>
          <p:cNvPr id="5" name="Freeform 4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09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700"/>
            <a:ext cx="12211050" cy="814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0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sp>
        <p:nvSpPr>
          <p:cNvPr id="5" name="Freeform 4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51147" y="3892269"/>
            <a:ext cx="4516690" cy="323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5777713" y="3562623"/>
            <a:ext cx="882032" cy="3701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595009" y="3876085"/>
            <a:ext cx="113289" cy="11328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84666" y="3817418"/>
                <a:ext cx="418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4666" y="3817418"/>
                <a:ext cx="41876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71218" y="3300846"/>
                <a:ext cx="4452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18" y="3300846"/>
                <a:ext cx="445250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93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0" y="1388204"/>
            <a:ext cx="4867954" cy="4858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51147" y="3892269"/>
            <a:ext cx="4516690" cy="323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357448" y="2610760"/>
            <a:ext cx="2796800" cy="27968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63334" y="5206146"/>
                <a:ext cx="369396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≈−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34" y="5206146"/>
                <a:ext cx="3693960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5248767" y="6246632"/>
            <a:ext cx="480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Truncated Signed Distance Field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55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Kinect Fusion </a:t>
            </a:r>
            <a:r>
              <a:rPr lang="en-US" b="1" dirty="0" smtClean="0"/>
              <a:t>Mapping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620" y="1388204"/>
            <a:ext cx="4867954" cy="48584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105" y="1388204"/>
            <a:ext cx="4867954" cy="4858428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5089445" y="1165253"/>
            <a:ext cx="3827978" cy="5454032"/>
          </a:xfrm>
          <a:custGeom>
            <a:avLst/>
            <a:gdLst>
              <a:gd name="connsiteX0" fmla="*/ 3827978 w 3827978"/>
              <a:gd name="connsiteY0" fmla="*/ 0 h 5454032"/>
              <a:gd name="connsiteX1" fmla="*/ 3366732 w 3827978"/>
              <a:gd name="connsiteY1" fmla="*/ 347958 h 5454032"/>
              <a:gd name="connsiteX2" fmla="*/ 2597989 w 3827978"/>
              <a:gd name="connsiteY2" fmla="*/ 1351370 h 5454032"/>
              <a:gd name="connsiteX3" fmla="*/ 1084778 w 3827978"/>
              <a:gd name="connsiteY3" fmla="*/ 3422931 h 5454032"/>
              <a:gd name="connsiteX4" fmla="*/ 138010 w 3827978"/>
              <a:gd name="connsiteY4" fmla="*/ 4725749 h 5454032"/>
              <a:gd name="connsiteX5" fmla="*/ 24721 w 3827978"/>
              <a:gd name="connsiteY5" fmla="*/ 5454032 h 5454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7978" h="5454032">
                <a:moveTo>
                  <a:pt x="3827978" y="0"/>
                </a:moveTo>
                <a:cubicBezTo>
                  <a:pt x="3699854" y="61365"/>
                  <a:pt x="3571730" y="122730"/>
                  <a:pt x="3366732" y="347958"/>
                </a:cubicBezTo>
                <a:cubicBezTo>
                  <a:pt x="3161734" y="573186"/>
                  <a:pt x="2978315" y="838875"/>
                  <a:pt x="2597989" y="1351370"/>
                </a:cubicBezTo>
                <a:cubicBezTo>
                  <a:pt x="2217663" y="1863865"/>
                  <a:pt x="1084778" y="3422931"/>
                  <a:pt x="1084778" y="3422931"/>
                </a:cubicBezTo>
                <a:cubicBezTo>
                  <a:pt x="674782" y="3985327"/>
                  <a:pt x="314686" y="4387232"/>
                  <a:pt x="138010" y="4725749"/>
                </a:cubicBezTo>
                <a:cubicBezTo>
                  <a:pt x="-38666" y="5064266"/>
                  <a:pt x="-6973" y="5259149"/>
                  <a:pt x="24721" y="5454032"/>
                </a:cubicBezTo>
              </a:path>
            </a:pathLst>
          </a:custGeom>
          <a:noFill/>
          <a:ln w="76200">
            <a:solidFill>
              <a:srgbClr val="0070C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76200">
                <a:solidFill>
                  <a:schemeClr val="tx1"/>
                </a:solidFill>
              </a:ln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151147" y="3892269"/>
            <a:ext cx="4516690" cy="3236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151147" y="1991091"/>
            <a:ext cx="5957072" cy="188499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102594" y="2933588"/>
            <a:ext cx="5204514" cy="103323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40606" y="4007678"/>
            <a:ext cx="3928421" cy="580086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102594" y="4052611"/>
            <a:ext cx="3173413" cy="159556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102593" y="4032161"/>
            <a:ext cx="3581239" cy="100456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077" y="3554531"/>
            <a:ext cx="864070" cy="6754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02900" y="6262816"/>
            <a:ext cx="2408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Average results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9864672" y="6470029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</a:t>
            </a:r>
            <a:r>
              <a:rPr lang="en-US" dirty="0" err="1" smtClean="0"/>
              <a:t>Curless</a:t>
            </a:r>
            <a:r>
              <a:rPr lang="en-US" dirty="0" smtClean="0"/>
              <a:t> ’96]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3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wipe dir="r"/>
      </p:transition>
    </mc:Choice>
    <mc:Fallback>
      <p:transition>
        <p:wipe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15" y="2445020"/>
            <a:ext cx="1938750" cy="171504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814590" y="1846122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719340" y="3919803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98" y="3274001"/>
            <a:ext cx="864070" cy="67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2883" y="2574333"/>
            <a:ext cx="1849433" cy="184581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6872" y="5687004"/>
            <a:ext cx="10048875" cy="9753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Lifting Kinect Fusion into the </a:t>
            </a:r>
            <a:r>
              <a:rPr lang="en-US" sz="4000" b="1" dirty="0" smtClean="0"/>
              <a:t>articulated</a:t>
            </a:r>
            <a:r>
              <a:rPr lang="en-US" sz="4000" dirty="0" smtClean="0"/>
              <a:t> domain.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77499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915" y="2445020"/>
            <a:ext cx="1938750" cy="171504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814590" y="1846122"/>
            <a:ext cx="3439865" cy="145642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3719340" y="3919803"/>
            <a:ext cx="3408900" cy="1260305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9898" y="3274001"/>
            <a:ext cx="864070" cy="675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82883" y="2574333"/>
            <a:ext cx="1849433" cy="18458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31464" y="3786467"/>
                <a:ext cx="32666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 smtClean="0">
                    <a:latin typeface="+mj-lt"/>
                  </a:rPr>
                  <a:t>State</a:t>
                </a:r>
                <a:r>
                  <a:rPr lang="en-US" sz="4000" dirty="0" smtClean="0">
                    <a:latin typeface="+mj-lt"/>
                  </a:rPr>
                  <a:t>:  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4000" dirty="0">
                  <a:latin typeface="+mj-lt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64" y="3786467"/>
                <a:ext cx="3266600" cy="707886"/>
              </a:xfrm>
              <a:prstGeom prst="rect">
                <a:avLst/>
              </a:prstGeom>
              <a:blipFill rotWithShape="0">
                <a:blip r:embed="rId5"/>
                <a:stretch>
                  <a:fillRect l="-6716" t="-14655" b="-37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31464" y="4551325"/>
            <a:ext cx="9293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Tracking</a:t>
            </a:r>
            <a:r>
              <a:rPr lang="en-US" sz="4000" dirty="0" smtClean="0">
                <a:latin typeface="+mj-lt"/>
              </a:rPr>
              <a:t>: regularized configuration space ICP</a:t>
            </a:r>
            <a:endParaRPr lang="en-US" sz="40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7767" y="5316183"/>
            <a:ext cx="87401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latin typeface="+mj-lt"/>
              </a:rPr>
              <a:t>Mapping</a:t>
            </a:r>
            <a:r>
              <a:rPr lang="en-US" sz="4000" dirty="0" smtClean="0">
                <a:latin typeface="+mj-lt"/>
              </a:rPr>
              <a:t>: Truncated Signed Distance Field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1451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457577" y="5174766"/>
                <a:ext cx="6276398" cy="1508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3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577" y="5174766"/>
                <a:ext cx="6276398" cy="15088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Configuration-space ICP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73" y="1221799"/>
            <a:ext cx="4031364" cy="352141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7836241" y="735725"/>
            <a:ext cx="2106545" cy="4298731"/>
          </a:xfrm>
          <a:custGeom>
            <a:avLst/>
            <a:gdLst>
              <a:gd name="connsiteX0" fmla="*/ 1759704 w 2106545"/>
              <a:gd name="connsiteY0" fmla="*/ 0 h 4298731"/>
              <a:gd name="connsiteX1" fmla="*/ 36007 w 2106545"/>
              <a:gd name="connsiteY1" fmla="*/ 1030014 h 4298731"/>
              <a:gd name="connsiteX2" fmla="*/ 708669 w 2106545"/>
              <a:gd name="connsiteY2" fmla="*/ 3016469 h 4298731"/>
              <a:gd name="connsiteX3" fmla="*/ 2106545 w 2106545"/>
              <a:gd name="connsiteY3" fmla="*/ 4298731 h 42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545" h="4298731">
                <a:moveTo>
                  <a:pt x="1759704" y="0"/>
                </a:moveTo>
                <a:cubicBezTo>
                  <a:pt x="985441" y="263634"/>
                  <a:pt x="211179" y="527269"/>
                  <a:pt x="36007" y="1030014"/>
                </a:cubicBezTo>
                <a:cubicBezTo>
                  <a:pt x="-139165" y="1532759"/>
                  <a:pt x="363579" y="2471683"/>
                  <a:pt x="708669" y="3016469"/>
                </a:cubicBezTo>
                <a:cubicBezTo>
                  <a:pt x="1053759" y="3561255"/>
                  <a:pt x="1580152" y="3929993"/>
                  <a:pt x="2106545" y="4298731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782207" y="1912883"/>
            <a:ext cx="2840744" cy="220717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866290" y="3562060"/>
            <a:ext cx="3947281" cy="49524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792312" y="3398136"/>
            <a:ext cx="3290143" cy="705997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966784" y="2327503"/>
            <a:ext cx="3254326" cy="176070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612441" y="1797270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65272" y="2214840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036228" y="3309087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792912" y="3492907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090591" y="1245499"/>
                <a:ext cx="723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591" y="1245499"/>
                <a:ext cx="723105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753675" y="1667736"/>
                <a:ext cx="723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675" y="1667736"/>
                <a:ext cx="723105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518471" y="2708387"/>
                <a:ext cx="723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71" y="2708387"/>
                <a:ext cx="723105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319061" y="2923423"/>
                <a:ext cx="7231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9061" y="2923423"/>
                <a:ext cx="72310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 rot="2173133">
                <a:off x="9815694" y="5081068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9815694" y="5081068"/>
                <a:ext cx="848309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 rot="2173133">
                <a:off x="9178675" y="4272246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9178675" y="4272246"/>
                <a:ext cx="84830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 rot="2173133">
                <a:off x="8916666" y="4697467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8916666" y="4697467"/>
                <a:ext cx="84830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10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Configuration-space ICP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73" y="1221799"/>
            <a:ext cx="4031364" cy="3521414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7836241" y="735725"/>
            <a:ext cx="2106545" cy="4298731"/>
          </a:xfrm>
          <a:custGeom>
            <a:avLst/>
            <a:gdLst>
              <a:gd name="connsiteX0" fmla="*/ 1759704 w 2106545"/>
              <a:gd name="connsiteY0" fmla="*/ 0 h 4298731"/>
              <a:gd name="connsiteX1" fmla="*/ 36007 w 2106545"/>
              <a:gd name="connsiteY1" fmla="*/ 1030014 h 4298731"/>
              <a:gd name="connsiteX2" fmla="*/ 708669 w 2106545"/>
              <a:gd name="connsiteY2" fmla="*/ 3016469 h 4298731"/>
              <a:gd name="connsiteX3" fmla="*/ 2106545 w 2106545"/>
              <a:gd name="connsiteY3" fmla="*/ 4298731 h 42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545" h="4298731">
                <a:moveTo>
                  <a:pt x="1759704" y="0"/>
                </a:moveTo>
                <a:cubicBezTo>
                  <a:pt x="985441" y="263634"/>
                  <a:pt x="211179" y="527269"/>
                  <a:pt x="36007" y="1030014"/>
                </a:cubicBezTo>
                <a:cubicBezTo>
                  <a:pt x="-139165" y="1532759"/>
                  <a:pt x="363579" y="2471683"/>
                  <a:pt x="708669" y="3016469"/>
                </a:cubicBezTo>
                <a:cubicBezTo>
                  <a:pt x="1053759" y="3561255"/>
                  <a:pt x="1580152" y="3929993"/>
                  <a:pt x="2106545" y="4298731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12441" y="1797270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65272" y="2214840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036228" y="3309087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792912" y="3492907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380283" y="4914423"/>
                <a:ext cx="9809224" cy="1823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 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  <m:sup/>
                        <m: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4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4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400" b="1" i="0" smtClean="0">
                                  <a:latin typeface="Cambria Math" panose="02040503050406030204" pitchFamily="18" charset="0"/>
                                </a:rPr>
                                <m:t>𝐉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en-US" sz="44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│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4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83" y="4914423"/>
                <a:ext cx="9809224" cy="182344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H="1" flipV="1">
            <a:off x="7094483" y="1663863"/>
            <a:ext cx="513437" cy="1604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66722" y="2109367"/>
            <a:ext cx="583972" cy="1539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579386" y="3365418"/>
            <a:ext cx="513173" cy="21447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49243" y="3211008"/>
            <a:ext cx="504964" cy="324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554846" y="1010399"/>
                <a:ext cx="2404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846" y="1010399"/>
                <a:ext cx="2404760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377935" y="2327503"/>
                <a:ext cx="2404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935" y="2327503"/>
                <a:ext cx="2404760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497978" y="2878402"/>
                <a:ext cx="2404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…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7978" y="2878402"/>
                <a:ext cx="2404760" cy="584775"/>
              </a:xfrm>
              <a:prstGeom prst="rect">
                <a:avLst/>
              </a:prstGeom>
              <a:blipFill rotWithShape="0">
                <a:blip r:embed="rId6"/>
                <a:stretch>
                  <a:fillRect r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8997261" y="3421032"/>
                <a:ext cx="240476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261" y="3421032"/>
                <a:ext cx="2404760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 rot="2173133">
                <a:off x="9815694" y="5081068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9815694" y="5081068"/>
                <a:ext cx="848309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 rot="2173133">
                <a:off x="9178675" y="4272246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9178675" y="4272246"/>
                <a:ext cx="848309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 rot="2173133">
                <a:off x="8916666" y="4697467"/>
                <a:ext cx="8483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73133">
                <a:off x="8916666" y="4697467"/>
                <a:ext cx="848309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12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7836241" y="735725"/>
            <a:ext cx="2106545" cy="4298731"/>
          </a:xfrm>
          <a:custGeom>
            <a:avLst/>
            <a:gdLst>
              <a:gd name="connsiteX0" fmla="*/ 1759704 w 2106545"/>
              <a:gd name="connsiteY0" fmla="*/ 0 h 4298731"/>
              <a:gd name="connsiteX1" fmla="*/ 36007 w 2106545"/>
              <a:gd name="connsiteY1" fmla="*/ 1030014 h 4298731"/>
              <a:gd name="connsiteX2" fmla="*/ 708669 w 2106545"/>
              <a:gd name="connsiteY2" fmla="*/ 3016469 h 4298731"/>
              <a:gd name="connsiteX3" fmla="*/ 2106545 w 2106545"/>
              <a:gd name="connsiteY3" fmla="*/ 4298731 h 42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545" h="4298731">
                <a:moveTo>
                  <a:pt x="1759704" y="0"/>
                </a:moveTo>
                <a:cubicBezTo>
                  <a:pt x="985441" y="263634"/>
                  <a:pt x="211179" y="527269"/>
                  <a:pt x="36007" y="1030014"/>
                </a:cubicBezTo>
                <a:cubicBezTo>
                  <a:pt x="-139165" y="1532759"/>
                  <a:pt x="363579" y="2471683"/>
                  <a:pt x="708669" y="3016469"/>
                </a:cubicBezTo>
                <a:cubicBezTo>
                  <a:pt x="1053759" y="3561255"/>
                  <a:pt x="1580152" y="3929993"/>
                  <a:pt x="2106545" y="4298731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73" y="1221799"/>
            <a:ext cx="4031364" cy="3521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27426">
            <a:off x="4382536" y="2890248"/>
            <a:ext cx="3746032" cy="1396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47438">
            <a:off x="4700337" y="3669146"/>
            <a:ext cx="3420726" cy="12755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91364">
            <a:off x="4598883" y="3084477"/>
            <a:ext cx="3897755" cy="14534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1947">
            <a:off x="4715141" y="3712469"/>
            <a:ext cx="4136523" cy="15424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84744" y="327790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Physical Interpretation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612441" y="1797270"/>
            <a:ext cx="112663" cy="112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65272" y="2214840"/>
            <a:ext cx="112663" cy="112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036228" y="3309087"/>
            <a:ext cx="112663" cy="112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792912" y="3492907"/>
            <a:ext cx="112663" cy="112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094483" y="1663863"/>
            <a:ext cx="513437" cy="1604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8366722" y="2109367"/>
            <a:ext cx="583972" cy="1539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579386" y="3365418"/>
            <a:ext cx="513173" cy="214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8849243" y="3211008"/>
            <a:ext cx="504964" cy="3249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53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84743" y="327790"/>
            <a:ext cx="8249353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(Lame)Probabilistic </a:t>
            </a:r>
            <a:r>
              <a:rPr lang="en-US" dirty="0" smtClean="0"/>
              <a:t>Interpretation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434278" y="5174059"/>
                <a:ext cx="4719305" cy="15088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Φ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∝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p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278" y="5174059"/>
                <a:ext cx="4719305" cy="15088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73" y="1221799"/>
            <a:ext cx="4031364" cy="3521414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7836241" y="735725"/>
            <a:ext cx="2106545" cy="4298731"/>
          </a:xfrm>
          <a:custGeom>
            <a:avLst/>
            <a:gdLst>
              <a:gd name="connsiteX0" fmla="*/ 1759704 w 2106545"/>
              <a:gd name="connsiteY0" fmla="*/ 0 h 4298731"/>
              <a:gd name="connsiteX1" fmla="*/ 36007 w 2106545"/>
              <a:gd name="connsiteY1" fmla="*/ 1030014 h 4298731"/>
              <a:gd name="connsiteX2" fmla="*/ 708669 w 2106545"/>
              <a:gd name="connsiteY2" fmla="*/ 3016469 h 4298731"/>
              <a:gd name="connsiteX3" fmla="*/ 2106545 w 2106545"/>
              <a:gd name="connsiteY3" fmla="*/ 4298731 h 429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6545" h="4298731">
                <a:moveTo>
                  <a:pt x="1759704" y="0"/>
                </a:moveTo>
                <a:cubicBezTo>
                  <a:pt x="985441" y="263634"/>
                  <a:pt x="211179" y="527269"/>
                  <a:pt x="36007" y="1030014"/>
                </a:cubicBezTo>
                <a:cubicBezTo>
                  <a:pt x="-139165" y="1532759"/>
                  <a:pt x="363579" y="2471683"/>
                  <a:pt x="708669" y="3016469"/>
                </a:cubicBezTo>
                <a:cubicBezTo>
                  <a:pt x="1053759" y="3561255"/>
                  <a:pt x="1580152" y="3929993"/>
                  <a:pt x="2106545" y="4298731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836241" y="2677548"/>
            <a:ext cx="112663" cy="11266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825388" y="2790211"/>
            <a:ext cx="2919470" cy="141823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298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700"/>
            <a:ext cx="12211050" cy="81407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-114300" y="-1333500"/>
            <a:ext cx="7743825" cy="6924675"/>
          </a:xfrm>
          <a:custGeom>
            <a:avLst/>
            <a:gdLst>
              <a:gd name="connsiteX0" fmla="*/ 7715250 w 7743825"/>
              <a:gd name="connsiteY0" fmla="*/ 4191000 h 6924675"/>
              <a:gd name="connsiteX1" fmla="*/ 76200 w 7743825"/>
              <a:gd name="connsiteY1" fmla="*/ 0 h 6924675"/>
              <a:gd name="connsiteX2" fmla="*/ 0 w 7743825"/>
              <a:gd name="connsiteY2" fmla="*/ 6924675 h 6924675"/>
              <a:gd name="connsiteX3" fmla="*/ 7743825 w 7743825"/>
              <a:gd name="connsiteY3" fmla="*/ 4448175 h 6924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3825" h="6924675">
                <a:moveTo>
                  <a:pt x="7715250" y="4191000"/>
                </a:moveTo>
                <a:lnTo>
                  <a:pt x="76200" y="0"/>
                </a:lnTo>
                <a:lnTo>
                  <a:pt x="0" y="6924675"/>
                </a:lnTo>
                <a:lnTo>
                  <a:pt x="7743825" y="4448175"/>
                </a:lnTo>
              </a:path>
            </a:pathLst>
          </a:custGeom>
          <a:solidFill>
            <a:srgbClr val="FFFFFF">
              <a:alpha val="56863"/>
            </a:srgbClr>
          </a:solidFill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rot="15261600">
            <a:off x="7191375" y="2743200"/>
            <a:ext cx="542925" cy="542925"/>
          </a:xfrm>
          <a:prstGeom prst="arc">
            <a:avLst>
              <a:gd name="adj1" fmla="val 13966148"/>
              <a:gd name="adj2" fmla="val 0"/>
            </a:avLst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50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99806" y="4594990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Some Simulated 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835" y="1379220"/>
            <a:ext cx="1905024" cy="290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84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ounded Rectangle 2"/>
              <p:cNvSpPr/>
              <p:nvPr/>
            </p:nvSpPr>
            <p:spPr>
              <a:xfrm>
                <a:off x="2770632" y="0"/>
                <a:ext cx="2816352" cy="1618488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Simulated Robot Joints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32" y="0"/>
                <a:ext cx="2816352" cy="1618488"/>
              </a:xfrm>
              <a:prstGeom prst="roundRect">
                <a:avLst/>
              </a:prstGeom>
              <a:blipFill rotWithShape="0">
                <a:blip r:embed="rId2"/>
                <a:stretch>
                  <a:fillRect r="-2137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2770632" y="1847088"/>
                <a:ext cx="2816352" cy="138074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Perlin Noise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32" y="1847088"/>
                <a:ext cx="2816352" cy="1380744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2770632" y="3483864"/>
                <a:ext cx="2816352" cy="138074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Encoders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32" y="3483864"/>
                <a:ext cx="2816352" cy="1380744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ounded Rectangle 5"/>
              <p:cNvSpPr/>
              <p:nvPr/>
            </p:nvSpPr>
            <p:spPr>
              <a:xfrm>
                <a:off x="2770632" y="5245608"/>
                <a:ext cx="2816352" cy="1380744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Sensor Pose 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Data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ounded 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0632" y="5245608"/>
                <a:ext cx="2816352" cy="1380744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3941064" y="1528572"/>
            <a:ext cx="475488" cy="47091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/>
          <p:cNvSpPr/>
          <p:nvPr/>
        </p:nvSpPr>
        <p:spPr>
          <a:xfrm>
            <a:off x="3941064" y="3162300"/>
            <a:ext cx="475488" cy="47091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3941064" y="4819650"/>
            <a:ext cx="475488" cy="47091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9"/>
              <p:cNvSpPr/>
              <p:nvPr/>
            </p:nvSpPr>
            <p:spPr>
              <a:xfrm>
                <a:off x="6757416" y="5290566"/>
                <a:ext cx="2267712" cy="1335786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>
                    <a:solidFill>
                      <a:schemeClr val="tx1"/>
                    </a:solidFill>
                  </a:rPr>
                  <a:t>Tracking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416" y="5290566"/>
                <a:ext cx="2267712" cy="1335786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10"/>
          <p:cNvSpPr/>
          <p:nvPr/>
        </p:nvSpPr>
        <p:spPr>
          <a:xfrm rot="16200000">
            <a:off x="5898642" y="5386578"/>
            <a:ext cx="483108" cy="110642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ounded Rectangle 12"/>
              <p:cNvSpPr/>
              <p:nvPr/>
            </p:nvSpPr>
            <p:spPr>
              <a:xfrm>
                <a:off x="6693408" y="3633216"/>
                <a:ext cx="2511713" cy="123139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New Estimate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Rounded 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3408" y="3633216"/>
                <a:ext cx="2511713" cy="1231392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Down Arrow 13"/>
          <p:cNvSpPr/>
          <p:nvPr/>
        </p:nvSpPr>
        <p:spPr>
          <a:xfrm rot="10800000">
            <a:off x="7742876" y="3080766"/>
            <a:ext cx="412776" cy="63398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 rot="10800000">
            <a:off x="7742876" y="4819650"/>
            <a:ext cx="439412" cy="476250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ounded Rectangle 15"/>
              <p:cNvSpPr/>
              <p:nvPr/>
            </p:nvSpPr>
            <p:spPr>
              <a:xfrm>
                <a:off x="6706724" y="1847088"/>
                <a:ext cx="2511713" cy="1231392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Rounded 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724" y="1847088"/>
                <a:ext cx="2511713" cy="1231392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Elbow Connector 18"/>
          <p:cNvCxnSpPr>
            <a:stCxn id="16" idx="3"/>
            <a:endCxn id="10" idx="3"/>
          </p:cNvCxnSpPr>
          <p:nvPr/>
        </p:nvCxnSpPr>
        <p:spPr>
          <a:xfrm flipH="1">
            <a:off x="9025128" y="2462784"/>
            <a:ext cx="193309" cy="3495675"/>
          </a:xfrm>
          <a:prstGeom prst="bentConnector3">
            <a:avLst>
              <a:gd name="adj1" fmla="val -266432"/>
            </a:avLst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http://i.stack.imgur.com/Yubrs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86" y="1824596"/>
            <a:ext cx="1491829" cy="149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987286" y="1824596"/>
            <a:ext cx="0" cy="149182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975069" y="3316425"/>
            <a:ext cx="156546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1971056" y="3417442"/>
                <a:ext cx="690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056" y="3417442"/>
                <a:ext cx="690189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284880" y="1755547"/>
                <a:ext cx="6901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80" y="1755547"/>
                <a:ext cx="690189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92154" y="278878"/>
            <a:ext cx="1446448" cy="14436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036" y="391851"/>
            <a:ext cx="1284988" cy="11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24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26" grpId="0"/>
      <p:bldP spid="2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d_tra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349" t="3714" r="951" b="1635"/>
          <a:stretch/>
        </p:blipFill>
        <p:spPr>
          <a:xfrm>
            <a:off x="3050019" y="617220"/>
            <a:ext cx="5577840" cy="5486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068" y="1583414"/>
            <a:ext cx="21443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Ground </a:t>
            </a:r>
            <a:r>
              <a:rPr lang="en-US" sz="2800" dirty="0" smtClean="0"/>
              <a:t>Truth</a:t>
            </a:r>
          </a:p>
          <a:p>
            <a:r>
              <a:rPr lang="en-US" sz="2800" dirty="0" smtClean="0"/>
              <a:t>(no noise)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991892" y="1583414"/>
            <a:ext cx="18846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 Tracking</a:t>
            </a:r>
          </a:p>
          <a:p>
            <a:r>
              <a:rPr lang="en-US" sz="2800" dirty="0" smtClean="0"/>
              <a:t>(/w noise)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85068" y="4463603"/>
            <a:ext cx="286495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Unconstrained ICP</a:t>
            </a:r>
          </a:p>
          <a:p>
            <a:r>
              <a:rPr lang="en-US" sz="2800" dirty="0" smtClean="0"/>
              <a:t>(/w noise)</a:t>
            </a:r>
            <a:endParaRPr lang="en-US" sz="28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827363" y="4452487"/>
            <a:ext cx="30355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Articulated ICP</a:t>
            </a:r>
          </a:p>
          <a:p>
            <a:r>
              <a:rPr lang="en-US" sz="2800" b="1" dirty="0" smtClean="0"/>
              <a:t>(/w noise)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14573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615252"/>
            <a:ext cx="7543800" cy="579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91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1" y="643265"/>
            <a:ext cx="7467600" cy="566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63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nse_track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000" b="3076"/>
          <a:stretch/>
        </p:blipFill>
        <p:spPr>
          <a:xfrm>
            <a:off x="0" y="209549"/>
            <a:ext cx="12192000" cy="646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0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0317"/>
            <a:ext cx="12192000" cy="41287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933950"/>
            <a:ext cx="12192000" cy="2057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0550" y="5117472"/>
            <a:ext cx="2913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Ground Truth Pose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092177" y="4982515"/>
            <a:ext cx="26569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Noisy Encoders +</a:t>
            </a:r>
          </a:p>
          <a:p>
            <a:r>
              <a:rPr lang="en-US" sz="2800" dirty="0" smtClean="0"/>
              <a:t>Articulated ICP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392809" y="5117472"/>
            <a:ext cx="23956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Noisy </a:t>
            </a:r>
            <a:r>
              <a:rPr lang="en-US" sz="2800" dirty="0" smtClean="0"/>
              <a:t>Encoders</a:t>
            </a:r>
          </a:p>
          <a:p>
            <a:r>
              <a:rPr lang="en-US" sz="2800" dirty="0" smtClean="0"/>
              <a:t>(no tracking)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9631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627539"/>
            <a:ext cx="8248650" cy="56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28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58620" y="1331895"/>
            <a:ext cx="675333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58620" y="1994677"/>
            <a:ext cx="737554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Local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Motion model + posterior too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No loop closure/pose graph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What’s the basin of attraction?</a:t>
            </a:r>
            <a:endParaRPr lang="en-US" sz="3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505" y="1110547"/>
            <a:ext cx="4040488" cy="35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51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3199806" y="4594990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510" y="1370778"/>
            <a:ext cx="4572000" cy="29813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56634" y="3644217"/>
            <a:ext cx="4219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?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458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2700"/>
            <a:ext cx="12211050" cy="8140700"/>
          </a:xfrm>
          <a:prstGeom prst="rect">
            <a:avLst/>
          </a:prstGeom>
        </p:spPr>
      </p:pic>
      <p:sp>
        <p:nvSpPr>
          <p:cNvPr id="2" name="Curved Left Arrow 1"/>
          <p:cNvSpPr/>
          <p:nvPr/>
        </p:nvSpPr>
        <p:spPr>
          <a:xfrm>
            <a:off x="10162903" y="-378823"/>
            <a:ext cx="1580606" cy="2651760"/>
          </a:xfrm>
          <a:prstGeom prst="curvedLeftArrow">
            <a:avLst>
              <a:gd name="adj1" fmla="val 22717"/>
              <a:gd name="adj2" fmla="val 39807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Curved Left Arrow 3"/>
          <p:cNvSpPr/>
          <p:nvPr/>
        </p:nvSpPr>
        <p:spPr>
          <a:xfrm rot="13075516">
            <a:off x="9949544" y="4087483"/>
            <a:ext cx="1297577" cy="2651760"/>
          </a:xfrm>
          <a:prstGeom prst="curvedLeftArrow">
            <a:avLst>
              <a:gd name="adj1" fmla="val 22717"/>
              <a:gd name="adj2" fmla="val 39807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Left Arrow 4"/>
          <p:cNvSpPr/>
          <p:nvPr/>
        </p:nvSpPr>
        <p:spPr>
          <a:xfrm rot="9705971">
            <a:off x="8796789" y="2372786"/>
            <a:ext cx="949679" cy="1940787"/>
          </a:xfrm>
          <a:prstGeom prst="curvedLeftArrow">
            <a:avLst>
              <a:gd name="adj1" fmla="val 22717"/>
              <a:gd name="adj2" fmla="val 39807"/>
              <a:gd name="adj3" fmla="val 2500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034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86006" y="5825624"/>
            <a:ext cx="4698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Why Articulated SLAM? 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749" y="2340269"/>
            <a:ext cx="1938750" cy="1715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71" y="3098229"/>
            <a:ext cx="864070" cy="675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62" y="2340269"/>
            <a:ext cx="2975240" cy="1978322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384430" y="3018155"/>
            <a:ext cx="622550" cy="6225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693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Why articulated SLAM?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7690" y="3995678"/>
            <a:ext cx="93899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How does the number of DOF make the problem easier/harder?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What about joint limits/self-collision?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/>
              <a:t>Why not just treat kinematics as a constraint?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635" y="1716155"/>
            <a:ext cx="1938750" cy="17150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157" y="2474115"/>
            <a:ext cx="864070" cy="675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448" y="1716155"/>
            <a:ext cx="2975240" cy="1978322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5268316" y="2394041"/>
            <a:ext cx="622550" cy="62255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vs.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142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08739" y="5719205"/>
            <a:ext cx="5867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do we control this robot?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450" y="1557460"/>
            <a:ext cx="5475891" cy="365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74111" y="5307724"/>
            <a:ext cx="7798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to model real actuator uncertainty?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29" y="1991579"/>
            <a:ext cx="7216252" cy="313813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2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83" y="461061"/>
            <a:ext cx="6212117" cy="61696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7720942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Modeling Actuator Uncertainty</a:t>
            </a:r>
            <a:endParaRPr lang="en-US" dirty="0"/>
          </a:p>
        </p:txBody>
      </p:sp>
      <p:pic>
        <p:nvPicPr>
          <p:cNvPr id="15364" name="Picture 4" descr="http://www.asimovrobotics.com/asimo/robots/thumbnails/wam_ar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7" y="2193472"/>
            <a:ext cx="4372536" cy="3539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9743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9422" y="5358222"/>
            <a:ext cx="65623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to make up for limitations of </a:t>
            </a:r>
          </a:p>
          <a:p>
            <a:r>
              <a:rPr lang="en-US" sz="3600" dirty="0" smtClean="0"/>
              <a:t>dense articulated SLAM?</a:t>
            </a:r>
            <a:endParaRPr lang="en-US" sz="36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11" y="1338545"/>
            <a:ext cx="4040488" cy="358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2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24772" y="431124"/>
            <a:ext cx="6887606" cy="6151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Future Research Questions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032" y="2015522"/>
            <a:ext cx="4048125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9628" y="5274587"/>
            <a:ext cx="64923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How do we do </a:t>
            </a:r>
            <a:r>
              <a:rPr lang="en-US" sz="3600" i="1" dirty="0" smtClean="0"/>
              <a:t>monocular</a:t>
            </a:r>
            <a:r>
              <a:rPr lang="en-US" sz="3600" dirty="0" smtClean="0"/>
              <a:t> SLAM?</a:t>
            </a:r>
          </a:p>
          <a:p>
            <a:r>
              <a:rPr lang="en-US" sz="3600" dirty="0" smtClean="0"/>
              <a:t>(</a:t>
            </a:r>
            <a:r>
              <a:rPr lang="en-US" sz="3600" i="1" dirty="0" err="1" smtClean="0"/>
              <a:t>i.e</a:t>
            </a:r>
            <a:r>
              <a:rPr lang="en-US" sz="3600" i="1" dirty="0" smtClean="0"/>
              <a:t> what if we don’t have depth?)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4042416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/>
          <p:cNvSpPr/>
          <p:nvPr/>
        </p:nvSpPr>
        <p:spPr>
          <a:xfrm rot="12354009">
            <a:off x="319992" y="3803270"/>
            <a:ext cx="1858980" cy="189262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Isosceles Triangle 6"/>
          <p:cNvSpPr/>
          <p:nvPr/>
        </p:nvSpPr>
        <p:spPr>
          <a:xfrm rot="9479915">
            <a:off x="5075923" y="3771613"/>
            <a:ext cx="1858980" cy="189262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83611" y="1379389"/>
            <a:ext cx="157655" cy="1576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855720" y="5615057"/>
            <a:ext cx="5349766" cy="462496"/>
          </a:xfrm>
          <a:custGeom>
            <a:avLst/>
            <a:gdLst>
              <a:gd name="connsiteX0" fmla="*/ 0 w 5349766"/>
              <a:gd name="connsiteY0" fmla="*/ 0 h 462496"/>
              <a:gd name="connsiteX1" fmla="*/ 1545021 w 5349766"/>
              <a:gd name="connsiteY1" fmla="*/ 462456 h 462496"/>
              <a:gd name="connsiteX2" fmla="*/ 5349766 w 5349766"/>
              <a:gd name="connsiteY2" fmla="*/ 21021 h 46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49766" h="462496">
                <a:moveTo>
                  <a:pt x="0" y="0"/>
                </a:moveTo>
                <a:cubicBezTo>
                  <a:pt x="326696" y="229476"/>
                  <a:pt x="653393" y="458953"/>
                  <a:pt x="1545021" y="462456"/>
                </a:cubicBezTo>
                <a:cubicBezTo>
                  <a:pt x="2436649" y="465959"/>
                  <a:pt x="3893207" y="243490"/>
                  <a:pt x="5349766" y="21021"/>
                </a:cubicBezTo>
              </a:path>
            </a:pathLst>
          </a:cu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3226866" y="5174097"/>
                <a:ext cx="60747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866" y="5174097"/>
                <a:ext cx="607474" cy="76944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 flipV="1">
            <a:off x="1906755" y="1631637"/>
            <a:ext cx="1376856" cy="236264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46297" y="1600978"/>
            <a:ext cx="1991934" cy="227989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806907" y="3940299"/>
            <a:ext cx="157655" cy="1576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2024552" y="3809619"/>
                <a:ext cx="4331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552" y="3809619"/>
                <a:ext cx="43313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1069699" y="2173905"/>
                <a:ext cx="167411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699" y="2173905"/>
                <a:ext cx="1674112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4512924" y="2127284"/>
                <a:ext cx="2357761" cy="59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24" y="2127284"/>
                <a:ext cx="2357761" cy="59041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22"/>
          <p:cNvSpPr/>
          <p:nvPr/>
        </p:nvSpPr>
        <p:spPr>
          <a:xfrm>
            <a:off x="5438231" y="3861471"/>
            <a:ext cx="157655" cy="15765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362438" y="1184350"/>
                <a:ext cx="5623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438" y="1184350"/>
                <a:ext cx="56230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333794" y="149388"/>
            <a:ext cx="460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Direct monocular SLAM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316266" y="5532082"/>
                <a:ext cx="73244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266" y="5532082"/>
                <a:ext cx="732445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6191453" y="5494392"/>
                <a:ext cx="74193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453" y="5494392"/>
                <a:ext cx="741934" cy="58477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9864672" y="6470029"/>
            <a:ext cx="11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[Engel ’14]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5691804" y="517079"/>
                <a:ext cx="6304610" cy="103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𝜉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𝑆𝐸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(3)</m:t>
                                  </m:r>
                                </m:lim>
                              </m:limLow>
                            </m:fName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begChr m:val="["/>
                                              <m:endChr m:val="]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𝐻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bSup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m:rPr>
                                              <m:nor/>
                                            </m:rPr>
                                            <a:rPr lang="en-US" sz="2400" dirty="0"/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1804" y="517079"/>
                <a:ext cx="6304610" cy="103663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Left Brace 33"/>
          <p:cNvSpPr/>
          <p:nvPr/>
        </p:nvSpPr>
        <p:spPr>
          <a:xfrm rot="16200000">
            <a:off x="9833302" y="-117460"/>
            <a:ext cx="348593" cy="3149601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9653687" y="1655830"/>
                <a:ext cx="707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687" y="1655830"/>
                <a:ext cx="707822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3863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5" grpId="0" animBg="1"/>
      <p:bldP spid="9" grpId="0" animBg="1"/>
      <p:bldP spid="10" grpId="0"/>
      <p:bldP spid="19" grpId="0" animBg="1"/>
      <p:bldP spid="20" grpId="0"/>
      <p:bldP spid="21" grpId="0"/>
      <p:bldP spid="22" grpId="0"/>
      <p:bldP spid="23" grpId="0" animBg="1"/>
      <p:bldP spid="24" grpId="0"/>
      <p:bldP spid="26" grpId="0"/>
      <p:bldP spid="27" grpId="0"/>
      <p:bldP spid="30" grpId="0"/>
      <p:bldP spid="34" grpId="0" animBg="1"/>
      <p:bldP spid="3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33794" y="149388"/>
            <a:ext cx="460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Direct monocular SLAM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9864672" y="6470029"/>
            <a:ext cx="11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[Engel ’14]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636828" y="1204685"/>
                <a:ext cx="5153590" cy="787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828" y="1204685"/>
                <a:ext cx="5153590" cy="7871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407851" y="2618505"/>
                <a:ext cx="8897885" cy="1469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𝜕𝜋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sz="4000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func>
                            <m:func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40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𝜉</m:t>
                                      </m:r>
                                    </m:e>
                                  </m:acc>
                                </m:e>
                              </m:d>
                            </m:e>
                          </m:func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𝜕𝜉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851" y="2618505"/>
                <a:ext cx="8897885" cy="14698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Left Brace 10"/>
          <p:cNvSpPr/>
          <p:nvPr/>
        </p:nvSpPr>
        <p:spPr>
          <a:xfrm rot="16200000">
            <a:off x="4424049" y="2193737"/>
            <a:ext cx="549951" cy="4332470"/>
          </a:xfrm>
          <a:prstGeom prst="leftBrace">
            <a:avLst>
              <a:gd name="adj1" fmla="val 0"/>
              <a:gd name="adj2" fmla="val 4866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83036" y="4634948"/>
            <a:ext cx="323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Image w.r.t pose</a:t>
            </a:r>
            <a:endParaRPr lang="en-US" sz="3600" dirty="0"/>
          </a:p>
        </p:txBody>
      </p:sp>
      <p:sp>
        <p:nvSpPr>
          <p:cNvPr id="45" name="Left Brace 44"/>
          <p:cNvSpPr/>
          <p:nvPr/>
        </p:nvSpPr>
        <p:spPr>
          <a:xfrm rot="16200000">
            <a:off x="8346535" y="2705365"/>
            <a:ext cx="549951" cy="3309212"/>
          </a:xfrm>
          <a:prstGeom prst="leftBrace">
            <a:avLst>
              <a:gd name="adj1" fmla="val 0"/>
              <a:gd name="adj2" fmla="val 4866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966904" y="4631181"/>
            <a:ext cx="3426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Pose w.r.t motion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625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1" grpId="0" animBg="1"/>
      <p:bldP spid="13" grpId="0"/>
      <p:bldP spid="45" grpId="0" animBg="1"/>
      <p:bldP spid="4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33794" y="149388"/>
            <a:ext cx="4606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Direct monocular SLAM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909849" y="2154621"/>
                <a:ext cx="2455288" cy="18097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𝜕𝜉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849" y="2154621"/>
                <a:ext cx="2455288" cy="180972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6365137" y="1734207"/>
            <a:ext cx="2158753" cy="70419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85186" y="3592349"/>
            <a:ext cx="1965435" cy="538217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23890" y="1549541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in pixels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0621" y="4130566"/>
            <a:ext cx="2359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in camera pose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864672" y="6470029"/>
            <a:ext cx="117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[Engel ’14]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648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V="1">
            <a:off x="7498472" y="1994292"/>
            <a:ext cx="0" cy="176767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6469771" y="3761967"/>
            <a:ext cx="1028701" cy="9259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498472" y="3761966"/>
            <a:ext cx="20410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320" y="3124188"/>
            <a:ext cx="1149534" cy="101689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3385302" y="1910442"/>
            <a:ext cx="0" cy="1767676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2356601" y="3678117"/>
            <a:ext cx="1028701" cy="925934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85302" y="3678116"/>
            <a:ext cx="2041071" cy="0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090788" y="4671771"/>
                <a:ext cx="23115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Workspace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788" y="4671771"/>
                <a:ext cx="2311530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554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7703046" y="4522951"/>
                <a:ext cx="36729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Configuration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046" y="4522951"/>
                <a:ext cx="3672993" cy="523220"/>
              </a:xfrm>
              <a:prstGeom prst="rect">
                <a:avLst/>
              </a:prstGeom>
              <a:blipFill rotWithShape="0">
                <a:blip r:embed="rId4"/>
                <a:stretch>
                  <a:fillRect l="-3488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7939343" y="2527099"/>
            <a:ext cx="212273" cy="21227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045479" y="2618184"/>
                <a:ext cx="4712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5479" y="2618184"/>
                <a:ext cx="47128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/>
          <p:cNvSpPr/>
          <p:nvPr/>
        </p:nvSpPr>
        <p:spPr>
          <a:xfrm>
            <a:off x="3661258" y="1360775"/>
            <a:ext cx="3559629" cy="941553"/>
          </a:xfrm>
          <a:custGeom>
            <a:avLst/>
            <a:gdLst>
              <a:gd name="connsiteX0" fmla="*/ 0 w 3559629"/>
              <a:gd name="connsiteY0" fmla="*/ 941553 h 941553"/>
              <a:gd name="connsiteX1" fmla="*/ 1975757 w 3559629"/>
              <a:gd name="connsiteY1" fmla="*/ 10824 h 941553"/>
              <a:gd name="connsiteX2" fmla="*/ 3559629 w 3559629"/>
              <a:gd name="connsiteY2" fmla="*/ 517010 h 941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9629" h="941553">
                <a:moveTo>
                  <a:pt x="0" y="941553"/>
                </a:moveTo>
                <a:cubicBezTo>
                  <a:pt x="691243" y="511567"/>
                  <a:pt x="1382486" y="81581"/>
                  <a:pt x="1975757" y="10824"/>
                </a:cubicBezTo>
                <a:cubicBezTo>
                  <a:pt x="2569029" y="-59933"/>
                  <a:pt x="3064329" y="228538"/>
                  <a:pt x="3559629" y="517010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965810" y="698046"/>
                <a:ext cx="38823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Inverse Kinematics,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5810" y="698046"/>
                <a:ext cx="3882345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3302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reeform 24"/>
          <p:cNvSpPr/>
          <p:nvPr/>
        </p:nvSpPr>
        <p:spPr>
          <a:xfrm>
            <a:off x="3710244" y="4751613"/>
            <a:ext cx="3445328" cy="443378"/>
          </a:xfrm>
          <a:custGeom>
            <a:avLst/>
            <a:gdLst>
              <a:gd name="connsiteX0" fmla="*/ 0 w 3445328"/>
              <a:gd name="connsiteY0" fmla="*/ 0 h 443378"/>
              <a:gd name="connsiteX1" fmla="*/ 1567543 w 3445328"/>
              <a:gd name="connsiteY1" fmla="*/ 440872 h 443378"/>
              <a:gd name="connsiteX2" fmla="*/ 3445328 w 3445328"/>
              <a:gd name="connsiteY2" fmla="*/ 146958 h 443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45328" h="443378">
                <a:moveTo>
                  <a:pt x="0" y="0"/>
                </a:moveTo>
                <a:cubicBezTo>
                  <a:pt x="496661" y="208189"/>
                  <a:pt x="993322" y="416379"/>
                  <a:pt x="1567543" y="440872"/>
                </a:cubicBezTo>
                <a:cubicBezTo>
                  <a:pt x="2141764" y="465365"/>
                  <a:pt x="2793546" y="306161"/>
                  <a:pt x="3445328" y="146958"/>
                </a:cubicBezTo>
              </a:path>
            </a:pathLst>
          </a:custGeom>
          <a:noFill/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892163" y="5355733"/>
                <a:ext cx="345928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Forward Kinematics,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163" y="5355733"/>
                <a:ext cx="3459280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521"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434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/>
      <p:bldP spid="23" grpId="0" animBg="1"/>
      <p:bldP spid="24" grpId="0"/>
      <p:bldP spid="25" grpId="0" animBg="1"/>
      <p:bldP spid="2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33794" y="149388"/>
            <a:ext cx="673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Articulated direct monocular SLAM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909849" y="2154621"/>
                <a:ext cx="2489271" cy="18124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5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849" y="2154621"/>
                <a:ext cx="2489271" cy="181248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6365137" y="1734207"/>
            <a:ext cx="2158753" cy="704193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285186" y="3592349"/>
            <a:ext cx="1965435" cy="538217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523890" y="1549541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Change in pixels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50621" y="4130566"/>
            <a:ext cx="298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Change in robot configuration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799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914085" y="1516742"/>
                <a:ext cx="5153590" cy="7871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  <m: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b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085" y="1516742"/>
                <a:ext cx="5153590" cy="78713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2786708" y="3024905"/>
                <a:ext cx="5139740" cy="1366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𝐼</m:t>
                      </m:r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𝜕𝜋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│</m:t>
                          </m:r>
                        </m:e>
                        <m: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708" y="3024905"/>
                <a:ext cx="5139740" cy="136678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H="1" flipV="1">
            <a:off x="7474857" y="4528457"/>
            <a:ext cx="174172" cy="12627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297714" y="5758473"/>
            <a:ext cx="4265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“Manipulator Jacobian”!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333794" y="149388"/>
            <a:ext cx="673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Articulated direct monocular SLAM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2953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84" y="2508198"/>
            <a:ext cx="856439" cy="1255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921959" y="2297601"/>
            <a:ext cx="355562" cy="5383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932944"/>
            <a:ext cx="3278647" cy="23322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252631" y="2344786"/>
            <a:ext cx="1369256" cy="1395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6" idx="3"/>
          </p:cNvCxnSpPr>
          <p:nvPr/>
        </p:nvCxnSpPr>
        <p:spPr>
          <a:xfrm>
            <a:off x="5422201" y="2029268"/>
            <a:ext cx="3124224" cy="161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237744" y="-54122"/>
            <a:ext cx="10515600" cy="1325563"/>
          </a:xfrm>
        </p:spPr>
        <p:txBody>
          <a:bodyPr/>
          <a:lstStyle/>
          <a:p>
            <a:r>
              <a:rPr lang="en-US" dirty="0" smtClean="0"/>
              <a:t>Articulated Pose Graph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952" y="4851468"/>
            <a:ext cx="864070" cy="6754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88" y="2568819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096" y="6088659"/>
            <a:ext cx="864070" cy="675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150" y="5927412"/>
            <a:ext cx="864070" cy="675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7002" y="3495627"/>
            <a:ext cx="864070" cy="6754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131" y="1691530"/>
            <a:ext cx="864070" cy="675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7702196" y="2294877"/>
            <a:ext cx="850919" cy="507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36417" y="2272972"/>
            <a:ext cx="1842917" cy="5502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80" y="3932944"/>
            <a:ext cx="2170828" cy="2229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997559" y="2294877"/>
            <a:ext cx="985266" cy="1755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3114" y="1726974"/>
            <a:ext cx="864070" cy="6754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690553" y="5450330"/>
                <a:ext cx="357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553" y="5450330"/>
                <a:ext cx="357213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2438070" y="5586308"/>
                <a:ext cx="412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70" y="5586308"/>
                <a:ext cx="412613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3570446" y="4077038"/>
                <a:ext cx="371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446" y="4077038"/>
                <a:ext cx="37171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255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384" y="2508198"/>
            <a:ext cx="856439" cy="12552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76" y="2973581"/>
            <a:ext cx="856439" cy="125520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921959" y="2297601"/>
            <a:ext cx="355562" cy="5383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024987" y="5189205"/>
            <a:ext cx="1533144" cy="13213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4558131" y="6265149"/>
            <a:ext cx="2841054" cy="16124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74697" y="3932944"/>
            <a:ext cx="3278647" cy="23322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252631" y="2344786"/>
            <a:ext cx="1369256" cy="13959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22201" y="2029268"/>
            <a:ext cx="3124224" cy="1610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1"/>
          <p:cNvSpPr>
            <a:spLocks noGrp="1"/>
          </p:cNvSpPr>
          <p:nvPr>
            <p:ph type="title"/>
          </p:nvPr>
        </p:nvSpPr>
        <p:spPr>
          <a:xfrm>
            <a:off x="237744" y="-54122"/>
            <a:ext cx="10515600" cy="1325563"/>
          </a:xfrm>
        </p:spPr>
        <p:txBody>
          <a:bodyPr/>
          <a:lstStyle/>
          <a:p>
            <a:r>
              <a:rPr lang="en-US" dirty="0" smtClean="0"/>
              <a:t>Articulated Pose Graph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97" y="3818768"/>
            <a:ext cx="856439" cy="12552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4788" y="2568819"/>
            <a:ext cx="856439" cy="12552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6190" y="4364360"/>
            <a:ext cx="856439" cy="125520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7702196" y="2294877"/>
            <a:ext cx="850919" cy="50703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36417" y="2272972"/>
            <a:ext cx="1842917" cy="5502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268467" y="4021961"/>
            <a:ext cx="1012830" cy="9604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49810" y="5410588"/>
            <a:ext cx="1173214" cy="6609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220821" y="5433861"/>
            <a:ext cx="958513" cy="49225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7384557" y="4844010"/>
            <a:ext cx="366974" cy="10334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8180180" y="3932944"/>
            <a:ext cx="2170828" cy="22299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7997559" y="2294877"/>
            <a:ext cx="985266" cy="1755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919" y="4526534"/>
            <a:ext cx="1237684" cy="10948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01" y="5657686"/>
            <a:ext cx="1237684" cy="10948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07" y="5499522"/>
            <a:ext cx="1237684" cy="10948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1505" y="3172532"/>
            <a:ext cx="1237684" cy="10948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36" y="1589110"/>
            <a:ext cx="1237684" cy="109487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297" y="1369588"/>
            <a:ext cx="1237684" cy="10948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3690553" y="5450330"/>
                <a:ext cx="507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553" y="5450330"/>
                <a:ext cx="507447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2438070" y="5586308"/>
                <a:ext cx="369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070" y="5586308"/>
                <a:ext cx="369588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3570446" y="4077038"/>
                <a:ext cx="371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0446" y="4077038"/>
                <a:ext cx="37171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116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225" y="143785"/>
            <a:ext cx="10515600" cy="1325563"/>
          </a:xfrm>
        </p:spPr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99" y="143785"/>
            <a:ext cx="1138736" cy="129102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561979" y="1977534"/>
            <a:ext cx="0" cy="437158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417930" y="1858537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408535" y="2524504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08536" y="3190471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08535" y="3768756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17931" y="4385664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891622" y="1826758"/>
            <a:ext cx="27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 CHISEL at </a:t>
            </a:r>
            <a:r>
              <a:rPr lang="en-US" b="1" dirty="0" smtClean="0"/>
              <a:t>RSS 2015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173311" y="182675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 11, 2015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48406" y="249389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 2015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906" y="3124664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 15, 2015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73549" y="3759490"/>
            <a:ext cx="102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Fall 2015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121040" y="4354442"/>
            <a:ext cx="1321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 1, 2016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82227" y="2493282"/>
            <a:ext cx="30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Real Dense SLAM experiments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82227" y="3124664"/>
            <a:ext cx="296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Dense SLAM </a:t>
            </a:r>
            <a:r>
              <a:rPr lang="en-US" b="1" dirty="0" smtClean="0"/>
              <a:t>ICRA 2016 </a:t>
            </a:r>
            <a:r>
              <a:rPr lang="en-US" dirty="0" smtClean="0"/>
              <a:t>Paper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891622" y="3706312"/>
            <a:ext cx="358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 Monocular SLAM system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91622" y="4347226"/>
            <a:ext cx="509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Write paper on direct monocular SLAM in </a:t>
            </a:r>
            <a:r>
              <a:rPr lang="en-US" b="1" dirty="0" smtClean="0"/>
              <a:t>IROS 2016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4395175" y="4989686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098284" y="495846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909189" y="4988140"/>
            <a:ext cx="337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Implement articulated pose graph</a:t>
            </a:r>
            <a:endParaRPr lang="en-US" b="1" dirty="0"/>
          </a:p>
        </p:txBody>
      </p:sp>
      <p:sp>
        <p:nvSpPr>
          <p:cNvPr id="25" name="Oval 24"/>
          <p:cNvSpPr/>
          <p:nvPr/>
        </p:nvSpPr>
        <p:spPr>
          <a:xfrm>
            <a:off x="4395175" y="5630092"/>
            <a:ext cx="306888" cy="306888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22468" y="5598870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July 2016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09189" y="5628546"/>
            <a:ext cx="244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Finish thesis and defend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2957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  <p:bldP spid="23" grpId="0"/>
      <p:bldP spid="24" grpId="0"/>
      <p:bldP spid="25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1251</TotalTime>
  <Words>815</Words>
  <Application>Microsoft Office PowerPoint</Application>
  <PresentationFormat>Widescreen</PresentationFormat>
  <Paragraphs>359</Paragraphs>
  <Slides>94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1" baseType="lpstr">
      <vt:lpstr>Andalus</vt:lpstr>
      <vt:lpstr>Arial</vt:lpstr>
      <vt:lpstr>Calibri</vt:lpstr>
      <vt:lpstr>Calibri Light</vt:lpstr>
      <vt:lpstr>Cambria Math</vt:lpstr>
      <vt:lpstr>Office Theme</vt:lpstr>
      <vt:lpstr>Image</vt:lpstr>
      <vt:lpstr>Articulated 3D SLAM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Easy problem!</vt:lpstr>
      <vt:lpstr>PowerPoint Presentation</vt:lpstr>
      <vt:lpstr>PowerPoint Presentation</vt:lpstr>
      <vt:lpstr>Two Main Error 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 when the pose is unknown…</vt:lpstr>
      <vt:lpstr>Visual SLAM Problem</vt:lpstr>
      <vt:lpstr>SLAM Background</vt:lpstr>
      <vt:lpstr>SLAM Background</vt:lpstr>
      <vt:lpstr>SLAM Background</vt:lpstr>
      <vt:lpstr>SLAM Background</vt:lpstr>
      <vt:lpstr>SLAM Background</vt:lpstr>
      <vt:lpstr>SLAM Background</vt:lpstr>
      <vt:lpstr>SLAM Background</vt:lpstr>
      <vt:lpstr>SLAM Background</vt:lpstr>
      <vt:lpstr>SLAM Background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Articulated Pose Graph</vt:lpstr>
      <vt:lpstr>Articulated Pose Graph</vt:lpstr>
      <vt:lpstr>Timeline</vt:lpstr>
    </vt:vector>
  </TitlesOfParts>
  <Company>Carnegie Mellon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Articulated 3D SLAM</dc:title>
  <dc:creator>Matthew Klingensmith</dc:creator>
  <cp:lastModifiedBy>Matthew Klingensmith</cp:lastModifiedBy>
  <cp:revision>87</cp:revision>
  <dcterms:created xsi:type="dcterms:W3CDTF">2015-06-29T13:14:59Z</dcterms:created>
  <dcterms:modified xsi:type="dcterms:W3CDTF">2015-07-01T22:07:35Z</dcterms:modified>
</cp:coreProperties>
</file>